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20726400" cy="68961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ontserrat" panose="020B0604020202020204" charset="-52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0" d="100"/>
          <a:sy n="100" d="100"/>
        </p:scale>
        <p:origin x="58" y="-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74926" y="-13487"/>
            <a:ext cx="10395077" cy="6938360"/>
          </a:xfrm>
          <a:custGeom>
            <a:avLst/>
            <a:gdLst/>
            <a:ahLst/>
            <a:cxnLst/>
            <a:rect l="l" t="t" r="r" b="b"/>
            <a:pathLst>
              <a:path w="10395077" h="6938360">
                <a:moveTo>
                  <a:pt x="0" y="0"/>
                </a:moveTo>
                <a:lnTo>
                  <a:pt x="10395077" y="0"/>
                </a:lnTo>
                <a:lnTo>
                  <a:pt x="10395077" y="6938360"/>
                </a:lnTo>
                <a:lnTo>
                  <a:pt x="0" y="6938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115484" y="224505"/>
            <a:ext cx="1891932" cy="343007"/>
            <a:chOff x="0" y="0"/>
            <a:chExt cx="1891919" cy="343002"/>
          </a:xfrm>
        </p:grpSpPr>
        <p:sp>
          <p:nvSpPr>
            <p:cNvPr id="4" name="Freeform 4"/>
            <p:cNvSpPr/>
            <p:nvPr/>
          </p:nvSpPr>
          <p:spPr>
            <a:xfrm>
              <a:off x="1551178" y="63500"/>
              <a:ext cx="277241" cy="216027"/>
            </a:xfrm>
            <a:custGeom>
              <a:avLst/>
              <a:gdLst/>
              <a:ahLst/>
              <a:cxnLst/>
              <a:rect l="l" t="t" r="r" b="b"/>
              <a:pathLst>
                <a:path w="277241" h="216027">
                  <a:moveTo>
                    <a:pt x="0" y="0"/>
                  </a:moveTo>
                  <a:lnTo>
                    <a:pt x="0" y="216027"/>
                  </a:lnTo>
                  <a:lnTo>
                    <a:pt x="277241" y="216027"/>
                  </a:lnTo>
                  <a:lnTo>
                    <a:pt x="277241" y="132842"/>
                  </a:lnTo>
                  <a:lnTo>
                    <a:pt x="98679" y="132842"/>
                  </a:lnTo>
                  <a:lnTo>
                    <a:pt x="9867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3500" y="63500"/>
              <a:ext cx="312166" cy="216027"/>
            </a:xfrm>
            <a:custGeom>
              <a:avLst/>
              <a:gdLst/>
              <a:ahLst/>
              <a:cxnLst/>
              <a:rect l="l" t="t" r="r" b="b"/>
              <a:pathLst>
                <a:path w="312166" h="216027">
                  <a:moveTo>
                    <a:pt x="213487" y="0"/>
                  </a:moveTo>
                  <a:lnTo>
                    <a:pt x="213487" y="63754"/>
                  </a:lnTo>
                  <a:lnTo>
                    <a:pt x="98679" y="63754"/>
                  </a:lnTo>
                  <a:lnTo>
                    <a:pt x="98679" y="0"/>
                  </a:lnTo>
                  <a:lnTo>
                    <a:pt x="0" y="0"/>
                  </a:lnTo>
                  <a:lnTo>
                    <a:pt x="0" y="216027"/>
                  </a:lnTo>
                  <a:lnTo>
                    <a:pt x="98679" y="216027"/>
                  </a:lnTo>
                  <a:lnTo>
                    <a:pt x="98679" y="146939"/>
                  </a:lnTo>
                  <a:lnTo>
                    <a:pt x="213487" y="146939"/>
                  </a:lnTo>
                  <a:lnTo>
                    <a:pt x="213487" y="215900"/>
                  </a:lnTo>
                  <a:lnTo>
                    <a:pt x="312166" y="215900"/>
                  </a:lnTo>
                  <a:lnTo>
                    <a:pt x="312166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559943" y="63500"/>
              <a:ext cx="244221" cy="216027"/>
            </a:xfrm>
            <a:custGeom>
              <a:avLst/>
              <a:gdLst/>
              <a:ahLst/>
              <a:cxnLst/>
              <a:rect l="l" t="t" r="r" b="b"/>
              <a:pathLst>
                <a:path w="244221" h="216027">
                  <a:moveTo>
                    <a:pt x="0" y="0"/>
                  </a:moveTo>
                  <a:lnTo>
                    <a:pt x="57023" y="99187"/>
                  </a:lnTo>
                  <a:lnTo>
                    <a:pt x="124206" y="216027"/>
                  </a:lnTo>
                  <a:lnTo>
                    <a:pt x="244094" y="216027"/>
                  </a:lnTo>
                  <a:lnTo>
                    <a:pt x="244221" y="216027"/>
                  </a:lnTo>
                  <a:lnTo>
                    <a:pt x="120142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434848" y="73152"/>
              <a:ext cx="176276" cy="206375"/>
            </a:xfrm>
            <a:custGeom>
              <a:avLst/>
              <a:gdLst/>
              <a:ahLst/>
              <a:cxnLst/>
              <a:rect l="l" t="t" r="r" b="b"/>
              <a:pathLst>
                <a:path w="176276" h="206375">
                  <a:moveTo>
                    <a:pt x="0" y="206375"/>
                  </a:moveTo>
                  <a:lnTo>
                    <a:pt x="115062" y="206375"/>
                  </a:lnTo>
                  <a:lnTo>
                    <a:pt x="176276" y="99949"/>
                  </a:lnTo>
                  <a:lnTo>
                    <a:pt x="118745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247521" y="63500"/>
              <a:ext cx="244348" cy="216027"/>
            </a:xfrm>
            <a:custGeom>
              <a:avLst/>
              <a:gdLst/>
              <a:ahLst/>
              <a:cxnLst/>
              <a:rect l="l" t="t" r="r" b="b"/>
              <a:pathLst>
                <a:path w="244348" h="216027">
                  <a:moveTo>
                    <a:pt x="120015" y="0"/>
                  </a:moveTo>
                  <a:lnTo>
                    <a:pt x="114173" y="0"/>
                  </a:lnTo>
                  <a:lnTo>
                    <a:pt x="0" y="0"/>
                  </a:lnTo>
                  <a:lnTo>
                    <a:pt x="57023" y="99187"/>
                  </a:lnTo>
                  <a:lnTo>
                    <a:pt x="124333" y="216027"/>
                  </a:lnTo>
                  <a:lnTo>
                    <a:pt x="244221" y="216027"/>
                  </a:lnTo>
                  <a:lnTo>
                    <a:pt x="244348" y="216027"/>
                  </a:lnTo>
                  <a:lnTo>
                    <a:pt x="120142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122426" y="73152"/>
              <a:ext cx="176276" cy="206375"/>
            </a:xfrm>
            <a:custGeom>
              <a:avLst/>
              <a:gdLst/>
              <a:ahLst/>
              <a:cxnLst/>
              <a:rect l="l" t="t" r="r" b="b"/>
              <a:pathLst>
                <a:path w="176276" h="206375">
                  <a:moveTo>
                    <a:pt x="0" y="206375"/>
                  </a:moveTo>
                  <a:lnTo>
                    <a:pt x="115062" y="206375"/>
                  </a:lnTo>
                  <a:lnTo>
                    <a:pt x="176276" y="99949"/>
                  </a:lnTo>
                  <a:lnTo>
                    <a:pt x="118745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903986" y="63500"/>
              <a:ext cx="244221" cy="216027"/>
            </a:xfrm>
            <a:custGeom>
              <a:avLst/>
              <a:gdLst/>
              <a:ahLst/>
              <a:cxnLst/>
              <a:rect l="l" t="t" r="r" b="b"/>
              <a:pathLst>
                <a:path w="244221" h="216027">
                  <a:moveTo>
                    <a:pt x="244221" y="0"/>
                  </a:moveTo>
                  <a:lnTo>
                    <a:pt x="124206" y="0"/>
                  </a:lnTo>
                  <a:lnTo>
                    <a:pt x="57023" y="116840"/>
                  </a:lnTo>
                  <a:lnTo>
                    <a:pt x="0" y="216027"/>
                  </a:lnTo>
                  <a:lnTo>
                    <a:pt x="114173" y="216027"/>
                  </a:lnTo>
                  <a:lnTo>
                    <a:pt x="120015" y="216027"/>
                  </a:lnTo>
                  <a:lnTo>
                    <a:pt x="120142" y="216027"/>
                  </a:lnTo>
                  <a:lnTo>
                    <a:pt x="24422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78637" y="63500"/>
              <a:ext cx="176276" cy="206375"/>
            </a:xfrm>
            <a:custGeom>
              <a:avLst/>
              <a:gdLst/>
              <a:ahLst/>
              <a:cxnLst/>
              <a:rect l="l" t="t" r="r" b="b"/>
              <a:pathLst>
                <a:path w="176276" h="206375">
                  <a:moveTo>
                    <a:pt x="115062" y="0"/>
                  </a:moveTo>
                  <a:lnTo>
                    <a:pt x="0" y="0"/>
                  </a:lnTo>
                  <a:lnTo>
                    <a:pt x="118745" y="206375"/>
                  </a:lnTo>
                  <a:lnTo>
                    <a:pt x="176276" y="10642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5753782" y="5789773"/>
            <a:ext cx="4235399" cy="76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0"/>
              </a:lnSpc>
            </a:pPr>
            <a:r>
              <a:rPr lang="en-US" sz="4536" spc="60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HAVAL H5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368001" cy="6911997"/>
          </a:xfrm>
          <a:custGeom>
            <a:avLst/>
            <a:gdLst/>
            <a:ahLst/>
            <a:cxnLst/>
            <a:rect l="l" t="t" r="r" b="b"/>
            <a:pathLst>
              <a:path w="10368001" h="6911997">
                <a:moveTo>
                  <a:pt x="0" y="0"/>
                </a:moveTo>
                <a:lnTo>
                  <a:pt x="10368001" y="0"/>
                </a:lnTo>
                <a:lnTo>
                  <a:pt x="10368001" y="6911997"/>
                </a:lnTo>
                <a:lnTo>
                  <a:pt x="0" y="6911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" t="-187" r="-123" b="-19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43996" y="2556005"/>
            <a:ext cx="6120003" cy="3779987"/>
          </a:xfrm>
          <a:custGeom>
            <a:avLst/>
            <a:gdLst/>
            <a:ahLst/>
            <a:cxnLst/>
            <a:rect l="l" t="t" r="r" b="b"/>
            <a:pathLst>
              <a:path w="6120003" h="3779987">
                <a:moveTo>
                  <a:pt x="0" y="0"/>
                </a:moveTo>
                <a:lnTo>
                  <a:pt x="6120003" y="0"/>
                </a:lnTo>
                <a:lnTo>
                  <a:pt x="6120003" y="3779987"/>
                </a:lnTo>
                <a:lnTo>
                  <a:pt x="0" y="3779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7" t="-336" r="-217" b="-34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51997" y="2556005"/>
            <a:ext cx="2807999" cy="3779987"/>
          </a:xfrm>
          <a:custGeom>
            <a:avLst/>
            <a:gdLst/>
            <a:ahLst/>
            <a:cxnLst/>
            <a:rect l="l" t="t" r="r" b="b"/>
            <a:pathLst>
              <a:path w="2807999" h="3779987">
                <a:moveTo>
                  <a:pt x="0" y="0"/>
                </a:moveTo>
                <a:lnTo>
                  <a:pt x="2807999" y="0"/>
                </a:lnTo>
                <a:lnTo>
                  <a:pt x="2807999" y="3779987"/>
                </a:lnTo>
                <a:lnTo>
                  <a:pt x="0" y="37799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3" t="-353" r="-467" b="-34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943996" y="1271216"/>
            <a:ext cx="7312781" cy="75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950" spc="12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HAVAL H5 — це справжній дім на колесах.</a:t>
            </a:r>
          </a:p>
          <a:p>
            <a:pPr algn="l">
              <a:lnSpc>
                <a:spcPts val="1259"/>
              </a:lnSpc>
            </a:pPr>
            <a:r>
              <a:rPr lang="en-US" sz="950" spc="12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Він ідеально підходить для тих, хто цінує комфорт і зручність у дорозі.</a:t>
            </a:r>
          </a:p>
          <a:p>
            <a:pPr algn="l">
              <a:lnSpc>
                <a:spcPts val="1259"/>
              </a:lnSpc>
            </a:pPr>
            <a:r>
              <a:rPr lang="en-US" sz="950" spc="12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Величезний багажник вміщує все, що тільки можна взяти із собою.</a:t>
            </a:r>
          </a:p>
          <a:p>
            <a:pPr algn="l">
              <a:lnSpc>
                <a:spcPts val="1259"/>
              </a:lnSpc>
            </a:pPr>
            <a:r>
              <a:rPr lang="en-US" sz="950" spc="12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 якщо скласти задні сидіння, то завдяки рівній підлозі можна облаштувати комфортне спальне місце.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943996" y="447789"/>
            <a:ext cx="8043653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34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МОЖНА ПОКЛАСТИСЯ У ВСЬОМУ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43996" y="6366139"/>
            <a:ext cx="3727637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0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Великий багажний відсік об’ємом до 2116 літрів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52035" y="6366139"/>
            <a:ext cx="2227783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Електропривод дверей багажника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6005" y="2555977"/>
            <a:ext cx="4463996" cy="3780015"/>
          </a:xfrm>
          <a:custGeom>
            <a:avLst/>
            <a:gdLst/>
            <a:ahLst/>
            <a:cxnLst/>
            <a:rect l="l" t="t" r="r" b="b"/>
            <a:pathLst>
              <a:path w="4463996" h="3780015">
                <a:moveTo>
                  <a:pt x="0" y="0"/>
                </a:moveTo>
                <a:lnTo>
                  <a:pt x="4463996" y="0"/>
                </a:lnTo>
                <a:lnTo>
                  <a:pt x="4463996" y="3780015"/>
                </a:lnTo>
                <a:lnTo>
                  <a:pt x="0" y="37800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6" t="-338" r="-288" b="-344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223920">
            <a:off x="5209708" y="2414711"/>
            <a:ext cx="4700597" cy="4062565"/>
            <a:chOff x="0" y="0"/>
            <a:chExt cx="6267463" cy="54167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67450" cy="5416804"/>
            </a:xfrm>
            <a:custGeom>
              <a:avLst/>
              <a:gdLst/>
              <a:ahLst/>
              <a:cxnLst/>
              <a:rect l="l" t="t" r="r" b="b"/>
              <a:pathLst>
                <a:path w="6267450" h="5416804">
                  <a:moveTo>
                    <a:pt x="328041" y="0"/>
                  </a:moveTo>
                  <a:lnTo>
                    <a:pt x="0" y="5029327"/>
                  </a:lnTo>
                  <a:lnTo>
                    <a:pt x="5939409" y="5416804"/>
                  </a:lnTo>
                  <a:lnTo>
                    <a:pt x="6267450" y="387477"/>
                  </a:lnTo>
                  <a:close/>
                </a:path>
              </a:pathLst>
            </a:custGeom>
            <a:blipFill>
              <a:blip r:embed="rId3"/>
              <a:stretch>
                <a:fillRect l="-313" t="-369" r="-321" b="-369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9547996" y="5652002"/>
            <a:ext cx="409842" cy="409832"/>
            <a:chOff x="0" y="0"/>
            <a:chExt cx="409842" cy="4098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9829" cy="409829"/>
            </a:xfrm>
            <a:custGeom>
              <a:avLst/>
              <a:gdLst/>
              <a:ahLst/>
              <a:cxnLst/>
              <a:rect l="l" t="t" r="r" b="b"/>
              <a:pathLst>
                <a:path w="409829" h="409829">
                  <a:moveTo>
                    <a:pt x="76454" y="10922"/>
                  </a:moveTo>
                  <a:cubicBezTo>
                    <a:pt x="40386" y="10922"/>
                    <a:pt x="10922" y="40386"/>
                    <a:pt x="10922" y="76454"/>
                  </a:cubicBezTo>
                  <a:lnTo>
                    <a:pt x="5461" y="76454"/>
                  </a:lnTo>
                  <a:lnTo>
                    <a:pt x="10922" y="76454"/>
                  </a:lnTo>
                  <a:lnTo>
                    <a:pt x="10922" y="333375"/>
                  </a:lnTo>
                  <a:lnTo>
                    <a:pt x="5461" y="333375"/>
                  </a:lnTo>
                  <a:lnTo>
                    <a:pt x="10922" y="333375"/>
                  </a:lnTo>
                  <a:cubicBezTo>
                    <a:pt x="10922" y="369570"/>
                    <a:pt x="40386" y="398907"/>
                    <a:pt x="76454" y="398907"/>
                  </a:cubicBezTo>
                  <a:lnTo>
                    <a:pt x="76454" y="404368"/>
                  </a:lnTo>
                  <a:lnTo>
                    <a:pt x="76454" y="398907"/>
                  </a:lnTo>
                  <a:lnTo>
                    <a:pt x="333375" y="398907"/>
                  </a:lnTo>
                  <a:lnTo>
                    <a:pt x="333375" y="404368"/>
                  </a:lnTo>
                  <a:lnTo>
                    <a:pt x="333375" y="398907"/>
                  </a:lnTo>
                  <a:cubicBezTo>
                    <a:pt x="369443" y="398907"/>
                    <a:pt x="398907" y="369570"/>
                    <a:pt x="398907" y="333375"/>
                  </a:cubicBezTo>
                  <a:lnTo>
                    <a:pt x="404368" y="333375"/>
                  </a:lnTo>
                  <a:lnTo>
                    <a:pt x="398907" y="333375"/>
                  </a:lnTo>
                  <a:lnTo>
                    <a:pt x="398907" y="76454"/>
                  </a:lnTo>
                  <a:lnTo>
                    <a:pt x="404368" y="76454"/>
                  </a:lnTo>
                  <a:lnTo>
                    <a:pt x="398907" y="76454"/>
                  </a:lnTo>
                  <a:cubicBezTo>
                    <a:pt x="398907" y="40386"/>
                    <a:pt x="369443" y="10922"/>
                    <a:pt x="333375" y="10922"/>
                  </a:cubicBezTo>
                  <a:lnTo>
                    <a:pt x="333375" y="5461"/>
                  </a:lnTo>
                  <a:lnTo>
                    <a:pt x="333375" y="10922"/>
                  </a:lnTo>
                  <a:lnTo>
                    <a:pt x="76454" y="10922"/>
                  </a:lnTo>
                  <a:lnTo>
                    <a:pt x="76454" y="5461"/>
                  </a:lnTo>
                  <a:lnTo>
                    <a:pt x="76454" y="10922"/>
                  </a:lnTo>
                  <a:moveTo>
                    <a:pt x="76454" y="0"/>
                  </a:moveTo>
                  <a:lnTo>
                    <a:pt x="333375" y="0"/>
                  </a:lnTo>
                  <a:cubicBezTo>
                    <a:pt x="375539" y="0"/>
                    <a:pt x="409829" y="34290"/>
                    <a:pt x="409829" y="76454"/>
                  </a:cubicBezTo>
                  <a:lnTo>
                    <a:pt x="409829" y="333375"/>
                  </a:lnTo>
                  <a:cubicBezTo>
                    <a:pt x="409829" y="375539"/>
                    <a:pt x="375539" y="409829"/>
                    <a:pt x="333375" y="409829"/>
                  </a:cubicBezTo>
                  <a:lnTo>
                    <a:pt x="76454" y="409829"/>
                  </a:lnTo>
                  <a:cubicBezTo>
                    <a:pt x="34290" y="409829"/>
                    <a:pt x="0" y="375539"/>
                    <a:pt x="0" y="333375"/>
                  </a:cubicBezTo>
                  <a:lnTo>
                    <a:pt x="0" y="76454"/>
                  </a:lnTo>
                  <a:cubicBezTo>
                    <a:pt x="0" y="34290"/>
                    <a:pt x="34290" y="0"/>
                    <a:pt x="76454" y="0"/>
                  </a:cubicBezTo>
                  <a:close/>
                </a:path>
              </a:pathLst>
            </a:custGeom>
            <a:solidFill>
              <a:srgbClr val="C6C6C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75996" y="6366139"/>
            <a:ext cx="2222106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Продумана ергономіка салону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28018" y="6366139"/>
            <a:ext cx="3052524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Панорамний дах і люк з електроприводом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5996" y="1272721"/>
            <a:ext cx="6802803" cy="60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950" spc="1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Практичність і комфорт чудово поєднуються.</a:t>
            </a:r>
          </a:p>
          <a:p>
            <a:pPr algn="l">
              <a:lnSpc>
                <a:spcPts val="1259"/>
              </a:lnSpc>
            </a:pPr>
            <a:r>
              <a:rPr lang="en-US" sz="950" spc="1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Під панорамним дахом HAVAL H5 для ваших близьких приготовані найкращі місця з небесними краєвидами, щоб вони могли сповна насолодитися красою навколишньої природи й наповнитися незабутніми враженнями під час сімейних подорожей.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5996" y="449294"/>
            <a:ext cx="5496639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34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КОМФОРТ НА РІВНІ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05775" y="6260211"/>
            <a:ext cx="4106047" cy="233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"/>
              </a:lnSpc>
            </a:pPr>
            <a:r>
              <a:rPr lang="en-US" sz="600" spc="7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Приложение MY HAVAL — Мой Хавейл. Подробности о приложении уточняйте на сайте haval.ru или у официальных дилеров HAVAL.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592411" y="5744508"/>
            <a:ext cx="327174" cy="20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5"/>
              </a:lnSpc>
            </a:pPr>
            <a:r>
              <a:rPr lang="en-US" sz="1247" spc="165">
                <a:solidFill>
                  <a:srgbClr val="C6C6C6"/>
                </a:solidFill>
                <a:latin typeface="Montserrat"/>
                <a:ea typeface="Montserrat"/>
                <a:cs typeface="Montserrat"/>
                <a:sym typeface="Montserrat"/>
              </a:rPr>
              <a:t>18+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369548" y="0"/>
            <a:ext cx="10368001" cy="6911997"/>
          </a:xfrm>
          <a:custGeom>
            <a:avLst/>
            <a:gdLst/>
            <a:ahLst/>
            <a:cxnLst/>
            <a:rect l="l" t="t" r="r" b="b"/>
            <a:pathLst>
              <a:path w="10368001" h="6911997">
                <a:moveTo>
                  <a:pt x="0" y="0"/>
                </a:moveTo>
                <a:lnTo>
                  <a:pt x="10368001" y="0"/>
                </a:lnTo>
                <a:lnTo>
                  <a:pt x="10368001" y="6911997"/>
                </a:lnTo>
                <a:lnTo>
                  <a:pt x="0" y="6911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4" t="-187" r="-123" b="-195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0736001" cy="6911997"/>
          </a:xfrm>
          <a:custGeom>
            <a:avLst/>
            <a:gdLst/>
            <a:ahLst/>
            <a:cxnLst/>
            <a:rect l="l" t="t" r="r" b="b"/>
            <a:pathLst>
              <a:path w="20736001" h="6911997">
                <a:moveTo>
                  <a:pt x="0" y="0"/>
                </a:moveTo>
                <a:lnTo>
                  <a:pt x="20736001" y="0"/>
                </a:lnTo>
                <a:lnTo>
                  <a:pt x="20736001" y="6911997"/>
                </a:lnTo>
                <a:lnTo>
                  <a:pt x="0" y="6911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" t="-208" r="-69" b="-20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36003" y="5062518"/>
            <a:ext cx="8702421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0"/>
              </a:lnSpc>
            </a:pPr>
            <a:r>
              <a:rPr lang="en-US" sz="3800" spc="50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РОБОТА З ВЕЛИКИМ РОЗМАХОМ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95990" y="576005"/>
            <a:ext cx="4751994" cy="5759987"/>
          </a:xfrm>
          <a:custGeom>
            <a:avLst/>
            <a:gdLst/>
            <a:ahLst/>
            <a:cxnLst/>
            <a:rect l="l" t="t" r="r" b="b"/>
            <a:pathLst>
              <a:path w="4751994" h="5759987">
                <a:moveTo>
                  <a:pt x="0" y="0"/>
                </a:moveTo>
                <a:lnTo>
                  <a:pt x="4751994" y="0"/>
                </a:lnTo>
                <a:lnTo>
                  <a:pt x="4751994" y="5759987"/>
                </a:lnTo>
                <a:lnTo>
                  <a:pt x="0" y="5759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368001" cy="6911997"/>
          </a:xfrm>
          <a:custGeom>
            <a:avLst/>
            <a:gdLst/>
            <a:ahLst/>
            <a:cxnLst/>
            <a:rect l="l" t="t" r="r" b="b"/>
            <a:pathLst>
              <a:path w="10368001" h="6911997">
                <a:moveTo>
                  <a:pt x="0" y="0"/>
                </a:moveTo>
                <a:lnTo>
                  <a:pt x="10368001" y="0"/>
                </a:lnTo>
                <a:lnTo>
                  <a:pt x="10368001" y="6911997"/>
                </a:lnTo>
                <a:lnTo>
                  <a:pt x="0" y="6911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" t="-187" r="-123" b="-18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943996" y="5573049"/>
            <a:ext cx="4257980" cy="75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950" spc="13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Незалежно від того, працюєте ви в поті чола чи займаєтеся улюбленим хобі для душі, повністю завантажені справами чи тягнете все на собі — будьте впевнені в одному: HAVAL H5 впорається з будь-яким завданням, яке ви перед ним поставите.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943996" y="496919"/>
            <a:ext cx="3319072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spc="34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ПАРТНЕР, ЯКОМУ МОЖНА ДОВІРЯТИ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696000" y="6366139"/>
            <a:ext cx="1719739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0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Можливість буксирування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55998" y="287998"/>
            <a:ext cx="9792005" cy="6336001"/>
          </a:xfrm>
          <a:custGeom>
            <a:avLst/>
            <a:gdLst/>
            <a:ahLst/>
            <a:cxnLst/>
            <a:rect l="l" t="t" r="r" b="b"/>
            <a:pathLst>
              <a:path w="9792005" h="6336001">
                <a:moveTo>
                  <a:pt x="0" y="0"/>
                </a:moveTo>
                <a:lnTo>
                  <a:pt x="9792005" y="0"/>
                </a:lnTo>
                <a:lnTo>
                  <a:pt x="9792005" y="6336001"/>
                </a:lnTo>
                <a:lnTo>
                  <a:pt x="0" y="6336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9" t="-214" r="-150" b="-2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28009" y="2556005"/>
            <a:ext cx="4463996" cy="3779987"/>
          </a:xfrm>
          <a:custGeom>
            <a:avLst/>
            <a:gdLst/>
            <a:ahLst/>
            <a:cxnLst/>
            <a:rect l="l" t="t" r="r" b="b"/>
            <a:pathLst>
              <a:path w="4463996" h="3779987">
                <a:moveTo>
                  <a:pt x="0" y="0"/>
                </a:moveTo>
                <a:lnTo>
                  <a:pt x="4463996" y="0"/>
                </a:lnTo>
                <a:lnTo>
                  <a:pt x="4463996" y="3779987"/>
                </a:lnTo>
                <a:lnTo>
                  <a:pt x="0" y="3779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6" r="-28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6005" y="2556005"/>
            <a:ext cx="4463996" cy="3779987"/>
          </a:xfrm>
          <a:custGeom>
            <a:avLst/>
            <a:gdLst/>
            <a:ahLst/>
            <a:cxnLst/>
            <a:rect l="l" t="t" r="r" b="b"/>
            <a:pathLst>
              <a:path w="4463996" h="3779987">
                <a:moveTo>
                  <a:pt x="0" y="0"/>
                </a:moveTo>
                <a:lnTo>
                  <a:pt x="4463996" y="0"/>
                </a:lnTo>
                <a:lnTo>
                  <a:pt x="4463996" y="3779987"/>
                </a:lnTo>
                <a:lnTo>
                  <a:pt x="0" y="37799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5" r="-28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75996" y="6366139"/>
            <a:ext cx="2595790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0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Довжина багажного відділення — 1,92 м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28018" y="6366139"/>
            <a:ext cx="2835897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Функціональний органайзер у багажнику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5996" y="1668961"/>
            <a:ext cx="7975273" cy="60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950" spc="1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 HAVAL H5 все складається просто чудово.</a:t>
            </a:r>
          </a:p>
          <a:p>
            <a:pPr algn="l">
              <a:lnSpc>
                <a:spcPts val="1259"/>
              </a:lnSpc>
            </a:pPr>
            <a:r>
              <a:rPr lang="en-US" sz="950" spc="1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Зручні органайзери, великий багажник і здатність трансформувати внутрішній простір із збереженням рівної підлоги в салоні — це широкі можливості для перевезення габаритних вантажів і зберігання всього необхідного.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5996" y="496919"/>
            <a:ext cx="847264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spc="34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ПРОСТІР БЕЗМЕЖНИХ МОЖЛИВОСТЕЙ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63292" y="4926482"/>
            <a:ext cx="990048" cy="369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200" spc="29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700 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000894" y="4926482"/>
            <a:ext cx="1124283" cy="369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200" spc="29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1644 л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271207" y="4926482"/>
            <a:ext cx="987781" cy="369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200" spc="29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2116 л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0736001" cy="6911997"/>
          </a:xfrm>
          <a:custGeom>
            <a:avLst/>
            <a:gdLst/>
            <a:ahLst/>
            <a:cxnLst/>
            <a:rect l="l" t="t" r="r" b="b"/>
            <a:pathLst>
              <a:path w="20736001" h="6911997">
                <a:moveTo>
                  <a:pt x="0" y="0"/>
                </a:moveTo>
                <a:lnTo>
                  <a:pt x="20736001" y="0"/>
                </a:lnTo>
                <a:lnTo>
                  <a:pt x="20736001" y="6911997"/>
                </a:lnTo>
                <a:lnTo>
                  <a:pt x="0" y="6911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" t="-191" r="-65" b="-19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36003" y="4967545"/>
            <a:ext cx="702049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0"/>
              </a:lnSpc>
            </a:pPr>
            <a:r>
              <a:rPr lang="en-US" sz="3800" spc="50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РУХ БЕЗ ОБМЕЖЕНЬ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368001" cy="6911997"/>
          </a:xfrm>
          <a:custGeom>
            <a:avLst/>
            <a:gdLst/>
            <a:ahLst/>
            <a:cxnLst/>
            <a:rect l="l" t="t" r="r" b="b"/>
            <a:pathLst>
              <a:path w="10368001" h="6911997">
                <a:moveTo>
                  <a:pt x="0" y="0"/>
                </a:moveTo>
                <a:lnTo>
                  <a:pt x="10368001" y="0"/>
                </a:lnTo>
                <a:lnTo>
                  <a:pt x="10368001" y="6911997"/>
                </a:lnTo>
                <a:lnTo>
                  <a:pt x="0" y="6911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" t="-194" r="-129" b="-1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95990" y="575996"/>
            <a:ext cx="4751994" cy="2718006"/>
          </a:xfrm>
          <a:custGeom>
            <a:avLst/>
            <a:gdLst/>
            <a:ahLst/>
            <a:cxnLst/>
            <a:rect l="l" t="t" r="r" b="b"/>
            <a:pathLst>
              <a:path w="4751994" h="2718006">
                <a:moveTo>
                  <a:pt x="0" y="0"/>
                </a:moveTo>
                <a:lnTo>
                  <a:pt x="4751994" y="0"/>
                </a:lnTo>
                <a:lnTo>
                  <a:pt x="4751994" y="2718006"/>
                </a:lnTo>
                <a:lnTo>
                  <a:pt x="0" y="2718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" t="-490" r="-278" b="-486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148560">
            <a:off x="15639498" y="3516601"/>
            <a:ext cx="4864999" cy="2920784"/>
            <a:chOff x="0" y="0"/>
            <a:chExt cx="6486665" cy="38943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86652" cy="3894328"/>
            </a:xfrm>
            <a:custGeom>
              <a:avLst/>
              <a:gdLst/>
              <a:ahLst/>
              <a:cxnLst/>
              <a:rect l="l" t="t" r="r" b="b"/>
              <a:pathLst>
                <a:path w="6486652" h="3894328">
                  <a:moveTo>
                    <a:pt x="0" y="273812"/>
                  </a:moveTo>
                  <a:lnTo>
                    <a:pt x="156591" y="3894328"/>
                  </a:lnTo>
                  <a:lnTo>
                    <a:pt x="6486652" y="3620516"/>
                  </a:lnTo>
                  <a:lnTo>
                    <a:pt x="6330061" y="0"/>
                  </a:lnTo>
                  <a:close/>
                </a:path>
              </a:pathLst>
            </a:custGeom>
            <a:blipFill>
              <a:blip r:embed="rId4"/>
              <a:stretch>
                <a:fillRect l="-300" t="-534" r="-303" b="-532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315000">
            <a:off x="12914433" y="2774585"/>
            <a:ext cx="1994392" cy="1414520"/>
            <a:chOff x="0" y="0"/>
            <a:chExt cx="2659190" cy="18860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59253" cy="1886077"/>
            </a:xfrm>
            <a:custGeom>
              <a:avLst/>
              <a:gdLst/>
              <a:ahLst/>
              <a:cxnLst/>
              <a:rect l="l" t="t" r="r" b="b"/>
              <a:pathLst>
                <a:path w="2659253" h="1886077">
                  <a:moveTo>
                    <a:pt x="2659253" y="0"/>
                  </a:moveTo>
                  <a:lnTo>
                    <a:pt x="0" y="0"/>
                  </a:lnTo>
                  <a:lnTo>
                    <a:pt x="0" y="1610868"/>
                  </a:lnTo>
                  <a:lnTo>
                    <a:pt x="0" y="1886077"/>
                  </a:lnTo>
                  <a:lnTo>
                    <a:pt x="2659126" y="1886077"/>
                  </a:lnTo>
                  <a:lnTo>
                    <a:pt x="2659126" y="707390"/>
                  </a:lnTo>
                  <a:lnTo>
                    <a:pt x="2659126" y="127"/>
                  </a:lnTo>
                  <a:close/>
                </a:path>
              </a:pathLst>
            </a:custGeom>
            <a:blipFill>
              <a:blip r:embed="rId5"/>
              <a:stretch>
                <a:fillRect r="2" b="2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90000">
            <a:off x="10910116" y="2371401"/>
            <a:ext cx="1632766" cy="2092995"/>
            <a:chOff x="0" y="0"/>
            <a:chExt cx="2177021" cy="27906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77034" cy="2790698"/>
            </a:xfrm>
            <a:custGeom>
              <a:avLst/>
              <a:gdLst/>
              <a:ahLst/>
              <a:cxnLst/>
              <a:rect l="l" t="t" r="r" b="b"/>
              <a:pathLst>
                <a:path w="2177034" h="2790698">
                  <a:moveTo>
                    <a:pt x="0" y="0"/>
                  </a:moveTo>
                  <a:lnTo>
                    <a:pt x="0" y="2790698"/>
                  </a:lnTo>
                  <a:lnTo>
                    <a:pt x="1420876" y="2790698"/>
                  </a:lnTo>
                  <a:lnTo>
                    <a:pt x="2177034" y="2790698"/>
                  </a:lnTo>
                  <a:lnTo>
                    <a:pt x="2177034" y="1341120"/>
                  </a:lnTo>
                  <a:lnTo>
                    <a:pt x="2177034" y="0"/>
                  </a:lnTo>
                  <a:lnTo>
                    <a:pt x="1352296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1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943996" y="496919"/>
            <a:ext cx="4308767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spc="34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ДВИГУН ВЕЛИКИХ МОЖЛИВОСТЕЙ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43996" y="4612929"/>
            <a:ext cx="4244607" cy="121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950" spc="14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HAVAL H5 оснащується економічним 2,0-літровим дизельним двигуном потужністю 150 к.с., який працює в парі з класичною 8-ступеневою автоматичною коробкою передач ZF.</a:t>
            </a:r>
          </a:p>
          <a:p>
            <a:pPr algn="l">
              <a:lnSpc>
                <a:spcPts val="1259"/>
              </a:lnSpc>
            </a:pPr>
            <a:r>
              <a:rPr lang="en-US" sz="950" spc="14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Таке поєднання забезпечує впевнене керування, витривалість і ефективність як у місті, так і на бездоріжжі.</a:t>
            </a:r>
          </a:p>
          <a:p>
            <a:pPr algn="l">
              <a:lnSpc>
                <a:spcPts val="1259"/>
              </a:lnSpc>
            </a:pPr>
            <a:endParaRPr lang="en-US" sz="950" spc="148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696000" y="3324139"/>
            <a:ext cx="2052009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Підключуваний повний привід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696000" y="6366139"/>
            <a:ext cx="2922801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0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Заводський захист картера та паливного бака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79880">
            <a:off x="10216725" y="28499"/>
            <a:ext cx="10382536" cy="6566973"/>
            <a:chOff x="0" y="0"/>
            <a:chExt cx="13843381" cy="87559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43380" cy="8756015"/>
            </a:xfrm>
            <a:custGeom>
              <a:avLst/>
              <a:gdLst/>
              <a:ahLst/>
              <a:cxnLst/>
              <a:rect l="l" t="t" r="r" b="b"/>
              <a:pathLst>
                <a:path w="13843380" h="8756015">
                  <a:moveTo>
                    <a:pt x="0" y="702945"/>
                  </a:moveTo>
                  <a:lnTo>
                    <a:pt x="421767" y="8756015"/>
                  </a:lnTo>
                  <a:lnTo>
                    <a:pt x="13843380" y="8053070"/>
                  </a:lnTo>
                  <a:lnTo>
                    <a:pt x="13421613" y="0"/>
                  </a:lnTo>
                  <a:close/>
                </a:path>
              </a:pathLst>
            </a:custGeom>
            <a:blipFill>
              <a:blip r:embed="rId2"/>
              <a:stretch>
                <a:fillRect l="-540" t="-1280" r="-546" b="-1290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flipH="1">
            <a:off x="5328009" y="3473996"/>
            <a:ext cx="4751994" cy="2861996"/>
          </a:xfrm>
          <a:custGeom>
            <a:avLst/>
            <a:gdLst/>
            <a:ahLst/>
            <a:cxnLst/>
            <a:rect l="l" t="t" r="r" b="b"/>
            <a:pathLst>
              <a:path w="4751994" h="2861996">
                <a:moveTo>
                  <a:pt x="4751994" y="0"/>
                </a:moveTo>
                <a:lnTo>
                  <a:pt x="0" y="0"/>
                </a:lnTo>
                <a:lnTo>
                  <a:pt x="0" y="2861996"/>
                </a:lnTo>
                <a:lnTo>
                  <a:pt x="4751994" y="2861996"/>
                </a:lnTo>
                <a:lnTo>
                  <a:pt x="4751994" y="0"/>
                </a:lnTo>
                <a:close/>
              </a:path>
            </a:pathLst>
          </a:custGeom>
          <a:blipFill>
            <a:blip r:embed="rId3"/>
            <a:stretch>
              <a:fillRect l="-317" t="-447" r="-283" b="-522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321720">
            <a:off x="15792" y="79172"/>
            <a:ext cx="5296414" cy="6465627"/>
            <a:chOff x="0" y="0"/>
            <a:chExt cx="7061886" cy="8620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61835" cy="8620760"/>
            </a:xfrm>
            <a:custGeom>
              <a:avLst/>
              <a:gdLst/>
              <a:ahLst/>
              <a:cxnLst/>
              <a:rect l="l" t="t" r="r" b="b"/>
              <a:pathLst>
                <a:path w="7061835" h="8620760">
                  <a:moveTo>
                    <a:pt x="753618" y="0"/>
                  </a:moveTo>
                  <a:lnTo>
                    <a:pt x="0" y="8028686"/>
                  </a:lnTo>
                  <a:lnTo>
                    <a:pt x="6308217" y="8620760"/>
                  </a:lnTo>
                  <a:lnTo>
                    <a:pt x="7061835" y="592074"/>
                  </a:lnTo>
                  <a:close/>
                </a:path>
              </a:pathLst>
            </a:custGeom>
            <a:blipFill>
              <a:blip r:embed="rId4"/>
              <a:stretch>
                <a:fillRect l="-284" t="-238" r="-279" b="-237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5328009" y="287988"/>
            <a:ext cx="4751994" cy="2862005"/>
          </a:xfrm>
          <a:custGeom>
            <a:avLst/>
            <a:gdLst/>
            <a:ahLst/>
            <a:cxnLst/>
            <a:rect l="l" t="t" r="r" b="b"/>
            <a:pathLst>
              <a:path w="4751994" h="2862005">
                <a:moveTo>
                  <a:pt x="0" y="0"/>
                </a:moveTo>
                <a:lnTo>
                  <a:pt x="4751994" y="0"/>
                </a:lnTo>
                <a:lnTo>
                  <a:pt x="4751994" y="2862006"/>
                </a:lnTo>
                <a:lnTo>
                  <a:pt x="0" y="2862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2" t="-456" r="-274" b="-452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8036" y="6366139"/>
            <a:ext cx="2946187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Задній самоблокувальний диференціал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27999" y="6366139"/>
            <a:ext cx="1883807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Рамна конструкція кузова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27999" y="3180121"/>
            <a:ext cx="3366945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Можливість керування АКПП у ручному режимі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44034" y="6366139"/>
            <a:ext cx="2605507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0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Асистент допомоги при підйомі на гору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95990" y="3617986"/>
            <a:ext cx="4751994" cy="2718006"/>
          </a:xfrm>
          <a:custGeom>
            <a:avLst/>
            <a:gdLst/>
            <a:ahLst/>
            <a:cxnLst/>
            <a:rect l="l" t="t" r="r" b="b"/>
            <a:pathLst>
              <a:path w="4751994" h="2718006">
                <a:moveTo>
                  <a:pt x="0" y="0"/>
                </a:moveTo>
                <a:lnTo>
                  <a:pt x="4751994" y="0"/>
                </a:lnTo>
                <a:lnTo>
                  <a:pt x="4751994" y="2718006"/>
                </a:lnTo>
                <a:lnTo>
                  <a:pt x="0" y="271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" t="-494" r="-276" b="-479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219720">
            <a:off x="95926" y="-27480"/>
            <a:ext cx="10464155" cy="6966966"/>
            <a:chOff x="0" y="0"/>
            <a:chExt cx="13952207" cy="92892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52220" cy="9289288"/>
            </a:xfrm>
            <a:custGeom>
              <a:avLst/>
              <a:gdLst/>
              <a:ahLst/>
              <a:cxnLst/>
              <a:rect l="l" t="t" r="r" b="b"/>
              <a:pathLst>
                <a:path w="13952220" h="9289288">
                  <a:moveTo>
                    <a:pt x="539623" y="0"/>
                  </a:moveTo>
                  <a:lnTo>
                    <a:pt x="0" y="8430768"/>
                  </a:lnTo>
                  <a:lnTo>
                    <a:pt x="13412597" y="9289288"/>
                  </a:lnTo>
                  <a:lnTo>
                    <a:pt x="13952220" y="858520"/>
                  </a:lnTo>
                  <a:close/>
                </a:path>
              </a:pathLst>
            </a:custGeom>
            <a:blipFill>
              <a:blip r:embed="rId3"/>
              <a:stretch>
                <a:fillRect l="-619" t="-1369" r="-626" b="-1368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5696000" y="575996"/>
            <a:ext cx="4751994" cy="2718006"/>
          </a:xfrm>
          <a:custGeom>
            <a:avLst/>
            <a:gdLst/>
            <a:ahLst/>
            <a:cxnLst/>
            <a:rect l="l" t="t" r="r" b="b"/>
            <a:pathLst>
              <a:path w="4751994" h="2718006">
                <a:moveTo>
                  <a:pt x="0" y="0"/>
                </a:moveTo>
                <a:lnTo>
                  <a:pt x="4751994" y="0"/>
                </a:lnTo>
                <a:lnTo>
                  <a:pt x="4751994" y="2718006"/>
                </a:lnTo>
                <a:lnTo>
                  <a:pt x="0" y="2718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9" r="-289" b="-50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943996" y="5573049"/>
            <a:ext cx="4234891" cy="60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950" spc="13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Відчуття абсолютного захисту — це ваша впевненість на дорозі, здатність бачити та контролювати ситуацію завдяки багаторівневій системі активної та пасивної безпеки вашого HAVAL H5.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43996" y="496919"/>
            <a:ext cx="419913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spc="34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БЕЗПЕКА — НА ПЕРШОМУ МІСЦІ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696000" y="6366139"/>
            <a:ext cx="873738" cy="13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Камера 360°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696000" y="3324139"/>
            <a:ext cx="1665361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0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6 подушок безпеки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1997" y="4607995"/>
            <a:ext cx="2880008" cy="1727997"/>
          </a:xfrm>
          <a:custGeom>
            <a:avLst/>
            <a:gdLst/>
            <a:ahLst/>
            <a:cxnLst/>
            <a:rect l="l" t="t" r="r" b="b"/>
            <a:pathLst>
              <a:path w="2880008" h="1727997">
                <a:moveTo>
                  <a:pt x="0" y="0"/>
                </a:moveTo>
                <a:lnTo>
                  <a:pt x="2880008" y="0"/>
                </a:lnTo>
                <a:lnTo>
                  <a:pt x="2880008" y="1727997"/>
                </a:lnTo>
                <a:lnTo>
                  <a:pt x="0" y="1727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9" r="-466" b="-7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6005" y="2556005"/>
            <a:ext cx="6048004" cy="3779987"/>
          </a:xfrm>
          <a:custGeom>
            <a:avLst/>
            <a:gdLst/>
            <a:ahLst/>
            <a:cxnLst/>
            <a:rect l="l" t="t" r="r" b="b"/>
            <a:pathLst>
              <a:path w="6048004" h="3779987">
                <a:moveTo>
                  <a:pt x="0" y="0"/>
                </a:moveTo>
                <a:lnTo>
                  <a:pt x="6048004" y="0"/>
                </a:lnTo>
                <a:lnTo>
                  <a:pt x="6048004" y="3779987"/>
                </a:lnTo>
                <a:lnTo>
                  <a:pt x="0" y="3779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8" t="-368" r="-233" b="-3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43996" y="2556005"/>
            <a:ext cx="6048004" cy="3779987"/>
          </a:xfrm>
          <a:custGeom>
            <a:avLst/>
            <a:gdLst/>
            <a:ahLst/>
            <a:cxnLst/>
            <a:rect l="l" t="t" r="r" b="b"/>
            <a:pathLst>
              <a:path w="6048004" h="3779987">
                <a:moveTo>
                  <a:pt x="0" y="0"/>
                </a:moveTo>
                <a:lnTo>
                  <a:pt x="6048004" y="0"/>
                </a:lnTo>
                <a:lnTo>
                  <a:pt x="6048004" y="3779987"/>
                </a:lnTo>
                <a:lnTo>
                  <a:pt x="0" y="37799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4" t="-372" r="-211" b="-3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279998" y="4607995"/>
            <a:ext cx="2880008" cy="1727997"/>
          </a:xfrm>
          <a:custGeom>
            <a:avLst/>
            <a:gdLst/>
            <a:ahLst/>
            <a:cxnLst/>
            <a:rect l="l" t="t" r="r" b="b"/>
            <a:pathLst>
              <a:path w="2880008" h="1727997">
                <a:moveTo>
                  <a:pt x="0" y="0"/>
                </a:moveTo>
                <a:lnTo>
                  <a:pt x="2880007" y="0"/>
                </a:lnTo>
                <a:lnTo>
                  <a:pt x="2880007" y="1727997"/>
                </a:lnTo>
                <a:lnTo>
                  <a:pt x="0" y="1727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3" t="-739" r="-459" b="-78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279998" y="2556005"/>
            <a:ext cx="2880008" cy="1727997"/>
          </a:xfrm>
          <a:custGeom>
            <a:avLst/>
            <a:gdLst/>
            <a:ahLst/>
            <a:cxnLst/>
            <a:rect l="l" t="t" r="r" b="b"/>
            <a:pathLst>
              <a:path w="2880008" h="1727997">
                <a:moveTo>
                  <a:pt x="0" y="0"/>
                </a:moveTo>
                <a:lnTo>
                  <a:pt x="2880007" y="0"/>
                </a:lnTo>
                <a:lnTo>
                  <a:pt x="2880007" y="1727997"/>
                </a:lnTo>
                <a:lnTo>
                  <a:pt x="0" y="1727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1" t="-778" r="-65" b="-75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11997" y="2556005"/>
            <a:ext cx="2880008" cy="1727997"/>
          </a:xfrm>
          <a:custGeom>
            <a:avLst/>
            <a:gdLst/>
            <a:ahLst/>
            <a:cxnLst/>
            <a:rect l="l" t="t" r="r" b="b"/>
            <a:pathLst>
              <a:path w="2880008" h="1727997">
                <a:moveTo>
                  <a:pt x="0" y="0"/>
                </a:moveTo>
                <a:lnTo>
                  <a:pt x="2880008" y="0"/>
                </a:lnTo>
                <a:lnTo>
                  <a:pt x="2880008" y="1727997"/>
                </a:lnTo>
                <a:lnTo>
                  <a:pt x="0" y="17279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68" t="-779" r="-459" b="-73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75996" y="6366139"/>
            <a:ext cx="4428411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Адаптивний круїз-контроль з активним обмежувачем швидкості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11997" y="4314139"/>
            <a:ext cx="2597193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0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Система допомоги в дорожньому заторі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11997" y="6366110"/>
            <a:ext cx="2266845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Система моніторингу сліпих зон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43958" y="6366139"/>
            <a:ext cx="2806738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0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Асистент руху заднім ходом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279960" y="4314139"/>
            <a:ext cx="2369372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0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Асистент руху заднім ходом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279960" y="6366110"/>
            <a:ext cx="2464584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Попередження про відчинені двері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5996" y="1272721"/>
            <a:ext cx="6949992" cy="60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950" spc="1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Інноваційний підхід до безпеки HAVAL H5 дарує спокій як на швидкісних магістралях, так і в щільному міському потоці.</a:t>
            </a:r>
          </a:p>
          <a:p>
            <a:pPr algn="l">
              <a:lnSpc>
                <a:spcPts val="1259"/>
              </a:lnSpc>
            </a:pPr>
            <a:r>
              <a:rPr lang="en-US" sz="950" spc="1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Системи активної безпеки безперервно оцінюють ситуацію на дорозі, дозволяючи зберігати комфортну дистанцію та впевненість за кермом.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44054" y="1272597"/>
            <a:ext cx="7428576" cy="60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950" spc="1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Завдяки інтелектуальним системам моніторингу простору навколо автомобіля ви почуватиметеся впевнено навіть у міських заторах.</a:t>
            </a:r>
          </a:p>
          <a:p>
            <a:pPr algn="l">
              <a:lnSpc>
                <a:spcPts val="1259"/>
              </a:lnSpc>
            </a:pPr>
            <a:r>
              <a:rPr lang="en-US" sz="950" spc="1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Камери та радари постійно стежать за обстановкою, реагуючи й завчасно попереджаючи водія, щоб уникнути потенційно небезпечних ситуацій.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5996" y="449294"/>
            <a:ext cx="6244847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34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ЗАХИЩЕНИЙ ІННОВАЦІЯМИ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943949" y="449294"/>
            <a:ext cx="720772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34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ІНТЕЛЕКТ У ВЕЛИКОМУ ФОРМАТІ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368001" y="0"/>
            <a:ext cx="10367991" cy="6911997"/>
          </a:xfrm>
          <a:custGeom>
            <a:avLst/>
            <a:gdLst/>
            <a:ahLst/>
            <a:cxnLst/>
            <a:rect l="l" t="t" r="r" b="b"/>
            <a:pathLst>
              <a:path w="10367991" h="6911997">
                <a:moveTo>
                  <a:pt x="10367991" y="0"/>
                </a:moveTo>
                <a:lnTo>
                  <a:pt x="0" y="0"/>
                </a:lnTo>
                <a:lnTo>
                  <a:pt x="0" y="6911997"/>
                </a:lnTo>
                <a:lnTo>
                  <a:pt x="10367991" y="6911997"/>
                </a:lnTo>
                <a:lnTo>
                  <a:pt x="10367991" y="0"/>
                </a:lnTo>
                <a:close/>
              </a:path>
            </a:pathLst>
          </a:custGeom>
          <a:blipFill>
            <a:blip r:embed="rId2"/>
            <a:stretch>
              <a:fillRect l="-132" t="-187" r="-125" b="-195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0"/>
            <a:ext cx="10368001" cy="6911997"/>
            <a:chOff x="0" y="0"/>
            <a:chExt cx="10368001" cy="6912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368026" cy="6911975"/>
            </a:xfrm>
            <a:custGeom>
              <a:avLst/>
              <a:gdLst/>
              <a:ahLst/>
              <a:cxnLst/>
              <a:rect l="l" t="t" r="r" b="b"/>
              <a:pathLst>
                <a:path w="10368026" h="6911975">
                  <a:moveTo>
                    <a:pt x="0" y="6911975"/>
                  </a:moveTo>
                  <a:lnTo>
                    <a:pt x="10368026" y="6911975"/>
                  </a:lnTo>
                  <a:lnTo>
                    <a:pt x="103680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03B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57648" y="2645435"/>
            <a:ext cx="6757521" cy="1989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9"/>
              </a:lnSpc>
            </a:pPr>
            <a:r>
              <a:rPr lang="en-US" sz="1200" spc="15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Можливість втілювати задумане без обмежень — головне, що ви відчуєте з HAVAL H5.</a:t>
            </a:r>
          </a:p>
          <a:p>
            <a:pPr algn="l">
              <a:lnSpc>
                <a:spcPts val="1599"/>
              </a:lnSpc>
            </a:pPr>
            <a:r>
              <a:rPr lang="en-US" sz="1200" spc="15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Цей позашляховик подарує комфорт і забезпечить безпеку, незалежно від ваших цілей: від легких сімейних подорожей до важкої щоденної роботи.</a:t>
            </a:r>
          </a:p>
          <a:p>
            <a:pPr algn="l">
              <a:lnSpc>
                <a:spcPts val="1599"/>
              </a:lnSpc>
            </a:pPr>
            <a:r>
              <a:rPr lang="en-US" sz="1200" spc="15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На міських трасах і суворому бездоріжжі — HAVAL H5 ваш надійний партнер.</a:t>
            </a:r>
          </a:p>
          <a:p>
            <a:pPr algn="l">
              <a:lnSpc>
                <a:spcPts val="1599"/>
              </a:lnSpc>
            </a:pPr>
            <a:r>
              <a:rPr lang="en-US" sz="1200" spc="15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За кермом HAVAL H5 ви відчуваєте впевненість, що будь-яке завдання, навіть наймасштабніше, вам до снаги, вам за розміром.</a:t>
            </a:r>
          </a:p>
          <a:p>
            <a:pPr algn="l">
              <a:lnSpc>
                <a:spcPts val="1599"/>
              </a:lnSpc>
            </a:pPr>
            <a:endParaRPr lang="en-US" sz="1200" spc="159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68001" y="0"/>
            <a:ext cx="10367991" cy="6911997"/>
          </a:xfrm>
          <a:custGeom>
            <a:avLst/>
            <a:gdLst/>
            <a:ahLst/>
            <a:cxnLst/>
            <a:rect l="l" t="t" r="r" b="b"/>
            <a:pathLst>
              <a:path w="10367991" h="6911997">
                <a:moveTo>
                  <a:pt x="0" y="0"/>
                </a:moveTo>
                <a:lnTo>
                  <a:pt x="10367991" y="0"/>
                </a:lnTo>
                <a:lnTo>
                  <a:pt x="10367991" y="6911997"/>
                </a:lnTo>
                <a:lnTo>
                  <a:pt x="0" y="6911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" r="-129" b="-1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33814" y="3302213"/>
            <a:ext cx="1043997" cy="1047159"/>
          </a:xfrm>
          <a:custGeom>
            <a:avLst/>
            <a:gdLst/>
            <a:ahLst/>
            <a:cxnLst/>
            <a:rect l="l" t="t" r="r" b="b"/>
            <a:pathLst>
              <a:path w="1043997" h="1047159">
                <a:moveTo>
                  <a:pt x="0" y="0"/>
                </a:moveTo>
                <a:lnTo>
                  <a:pt x="1043997" y="0"/>
                </a:lnTo>
                <a:lnTo>
                  <a:pt x="1043997" y="1047159"/>
                </a:lnTo>
                <a:lnTo>
                  <a:pt x="0" y="1047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98439" y="3362973"/>
            <a:ext cx="1656007" cy="986399"/>
          </a:xfrm>
          <a:custGeom>
            <a:avLst/>
            <a:gdLst/>
            <a:ahLst/>
            <a:cxnLst/>
            <a:rect l="l" t="t" r="r" b="b"/>
            <a:pathLst>
              <a:path w="1656007" h="986399">
                <a:moveTo>
                  <a:pt x="0" y="0"/>
                </a:moveTo>
                <a:lnTo>
                  <a:pt x="1656007" y="0"/>
                </a:lnTo>
                <a:lnTo>
                  <a:pt x="1656007" y="986399"/>
                </a:lnTo>
                <a:lnTo>
                  <a:pt x="0" y="986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73" t="-1466" r="-865" b="-132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1503" y="803910"/>
            <a:ext cx="1928308" cy="1607687"/>
          </a:xfrm>
          <a:custGeom>
            <a:avLst/>
            <a:gdLst/>
            <a:ahLst/>
            <a:cxnLst/>
            <a:rect l="l" t="t" r="r" b="b"/>
            <a:pathLst>
              <a:path w="1928308" h="1607687">
                <a:moveTo>
                  <a:pt x="0" y="0"/>
                </a:moveTo>
                <a:lnTo>
                  <a:pt x="1928308" y="0"/>
                </a:lnTo>
                <a:lnTo>
                  <a:pt x="1928308" y="1607687"/>
                </a:lnTo>
                <a:lnTo>
                  <a:pt x="0" y="16076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69177" y="756466"/>
            <a:ext cx="1695326" cy="1683277"/>
          </a:xfrm>
          <a:custGeom>
            <a:avLst/>
            <a:gdLst/>
            <a:ahLst/>
            <a:cxnLst/>
            <a:rect l="l" t="t" r="r" b="b"/>
            <a:pathLst>
              <a:path w="1695326" h="1683277">
                <a:moveTo>
                  <a:pt x="0" y="0"/>
                </a:moveTo>
                <a:lnTo>
                  <a:pt x="1695326" y="0"/>
                </a:lnTo>
                <a:lnTo>
                  <a:pt x="1695326" y="1683277"/>
                </a:lnTo>
                <a:lnTo>
                  <a:pt x="0" y="16832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3503" y="2668391"/>
            <a:ext cx="4645133" cy="1597609"/>
          </a:xfrm>
          <a:custGeom>
            <a:avLst/>
            <a:gdLst/>
            <a:ahLst/>
            <a:cxnLst/>
            <a:rect l="l" t="t" r="r" b="b"/>
            <a:pathLst>
              <a:path w="4645133" h="1597609">
                <a:moveTo>
                  <a:pt x="0" y="0"/>
                </a:moveTo>
                <a:lnTo>
                  <a:pt x="4645133" y="0"/>
                </a:lnTo>
                <a:lnTo>
                  <a:pt x="4645133" y="1597609"/>
                </a:lnTo>
                <a:lnTo>
                  <a:pt x="0" y="15976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87997" y="830551"/>
            <a:ext cx="1876901" cy="645528"/>
          </a:xfrm>
          <a:custGeom>
            <a:avLst/>
            <a:gdLst/>
            <a:ahLst/>
            <a:cxnLst/>
            <a:rect l="l" t="t" r="r" b="b"/>
            <a:pathLst>
              <a:path w="1876901" h="645528">
                <a:moveTo>
                  <a:pt x="0" y="0"/>
                </a:moveTo>
                <a:lnTo>
                  <a:pt x="1876901" y="0"/>
                </a:lnTo>
                <a:lnTo>
                  <a:pt x="1876901" y="645529"/>
                </a:lnTo>
                <a:lnTo>
                  <a:pt x="0" y="6455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81118" y="830551"/>
            <a:ext cx="1876901" cy="645528"/>
          </a:xfrm>
          <a:custGeom>
            <a:avLst/>
            <a:gdLst/>
            <a:ahLst/>
            <a:cxnLst/>
            <a:rect l="l" t="t" r="r" b="b"/>
            <a:pathLst>
              <a:path w="1876901" h="645528">
                <a:moveTo>
                  <a:pt x="0" y="0"/>
                </a:moveTo>
                <a:lnTo>
                  <a:pt x="1876902" y="0"/>
                </a:lnTo>
                <a:lnTo>
                  <a:pt x="1876902" y="645529"/>
                </a:lnTo>
                <a:lnTo>
                  <a:pt x="0" y="6455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87997" y="1841097"/>
            <a:ext cx="1876892" cy="645519"/>
          </a:xfrm>
          <a:custGeom>
            <a:avLst/>
            <a:gdLst/>
            <a:ahLst/>
            <a:cxnLst/>
            <a:rect l="l" t="t" r="r" b="b"/>
            <a:pathLst>
              <a:path w="1876892" h="645519">
                <a:moveTo>
                  <a:pt x="0" y="0"/>
                </a:moveTo>
                <a:lnTo>
                  <a:pt x="1876891" y="0"/>
                </a:lnTo>
                <a:lnTo>
                  <a:pt x="1876891" y="645519"/>
                </a:lnTo>
                <a:lnTo>
                  <a:pt x="0" y="6455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881128" y="1841097"/>
            <a:ext cx="1876892" cy="645519"/>
          </a:xfrm>
          <a:custGeom>
            <a:avLst/>
            <a:gdLst/>
            <a:ahLst/>
            <a:cxnLst/>
            <a:rect l="l" t="t" r="r" b="b"/>
            <a:pathLst>
              <a:path w="1876892" h="645519">
                <a:moveTo>
                  <a:pt x="0" y="0"/>
                </a:moveTo>
                <a:lnTo>
                  <a:pt x="1876892" y="0"/>
                </a:lnTo>
                <a:lnTo>
                  <a:pt x="1876892" y="645519"/>
                </a:lnTo>
                <a:lnTo>
                  <a:pt x="0" y="6455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"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42099" y="2380059"/>
            <a:ext cx="705317" cy="165573"/>
            <a:chOff x="0" y="0"/>
            <a:chExt cx="705307" cy="165570"/>
          </a:xfrm>
        </p:grpSpPr>
        <p:sp>
          <p:nvSpPr>
            <p:cNvPr id="13" name="Freeform 13"/>
            <p:cNvSpPr/>
            <p:nvPr/>
          </p:nvSpPr>
          <p:spPr>
            <a:xfrm>
              <a:off x="67818" y="79883"/>
              <a:ext cx="574040" cy="5715"/>
            </a:xfrm>
            <a:custGeom>
              <a:avLst/>
              <a:gdLst/>
              <a:ahLst/>
              <a:cxnLst/>
              <a:rect l="l" t="t" r="r" b="b"/>
              <a:pathLst>
                <a:path w="574040" h="5715">
                  <a:moveTo>
                    <a:pt x="0" y="0"/>
                  </a:moveTo>
                  <a:lnTo>
                    <a:pt x="574040" y="0"/>
                  </a:lnTo>
                  <a:lnTo>
                    <a:pt x="574040" y="5715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rgbClr val="4A4A49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63500" y="63500"/>
              <a:ext cx="8636" cy="38608"/>
            </a:xfrm>
            <a:custGeom>
              <a:avLst/>
              <a:gdLst/>
              <a:ahLst/>
              <a:cxnLst/>
              <a:rect l="l" t="t" r="r" b="b"/>
              <a:pathLst>
                <a:path w="8636" h="38608">
                  <a:moveTo>
                    <a:pt x="8636" y="0"/>
                  </a:moveTo>
                  <a:lnTo>
                    <a:pt x="8636" y="38608"/>
                  </a:lnTo>
                  <a:lnTo>
                    <a:pt x="0" y="38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4A49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524913" y="4272039"/>
            <a:ext cx="2000383" cy="164811"/>
            <a:chOff x="0" y="0"/>
            <a:chExt cx="2000390" cy="164808"/>
          </a:xfrm>
        </p:grpSpPr>
        <p:sp>
          <p:nvSpPr>
            <p:cNvPr id="16" name="Freeform 16"/>
            <p:cNvSpPr/>
            <p:nvPr/>
          </p:nvSpPr>
          <p:spPr>
            <a:xfrm>
              <a:off x="67691" y="79629"/>
              <a:ext cx="1869186" cy="5588"/>
            </a:xfrm>
            <a:custGeom>
              <a:avLst/>
              <a:gdLst/>
              <a:ahLst/>
              <a:cxnLst/>
              <a:rect l="l" t="t" r="r" b="b"/>
              <a:pathLst>
                <a:path w="1869186" h="5588">
                  <a:moveTo>
                    <a:pt x="0" y="0"/>
                  </a:moveTo>
                  <a:lnTo>
                    <a:pt x="1869186" y="0"/>
                  </a:lnTo>
                  <a:lnTo>
                    <a:pt x="1869186" y="5588"/>
                  </a:lnTo>
                  <a:lnTo>
                    <a:pt x="0" y="5588"/>
                  </a:lnTo>
                  <a:close/>
                </a:path>
              </a:pathLst>
            </a:custGeom>
            <a:solidFill>
              <a:srgbClr val="4A4A49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63500" y="63500"/>
              <a:ext cx="8382" cy="37846"/>
            </a:xfrm>
            <a:custGeom>
              <a:avLst/>
              <a:gdLst/>
              <a:ahLst/>
              <a:cxnLst/>
              <a:rect l="l" t="t" r="r" b="b"/>
              <a:pathLst>
                <a:path w="8382" h="37846">
                  <a:moveTo>
                    <a:pt x="8382" y="0"/>
                  </a:moveTo>
                  <a:lnTo>
                    <a:pt x="8382" y="37846"/>
                  </a:lnTo>
                  <a:lnTo>
                    <a:pt x="0" y="378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4A49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867395" y="2380059"/>
            <a:ext cx="705307" cy="165573"/>
            <a:chOff x="0" y="0"/>
            <a:chExt cx="705307" cy="165570"/>
          </a:xfrm>
        </p:grpSpPr>
        <p:sp>
          <p:nvSpPr>
            <p:cNvPr id="19" name="Freeform 19"/>
            <p:cNvSpPr/>
            <p:nvPr/>
          </p:nvSpPr>
          <p:spPr>
            <a:xfrm>
              <a:off x="63500" y="79883"/>
              <a:ext cx="574040" cy="5715"/>
            </a:xfrm>
            <a:custGeom>
              <a:avLst/>
              <a:gdLst/>
              <a:ahLst/>
              <a:cxnLst/>
              <a:rect l="l" t="t" r="r" b="b"/>
              <a:pathLst>
                <a:path w="574040" h="5715">
                  <a:moveTo>
                    <a:pt x="0" y="0"/>
                  </a:moveTo>
                  <a:lnTo>
                    <a:pt x="574040" y="0"/>
                  </a:lnTo>
                  <a:lnTo>
                    <a:pt x="574040" y="5715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rgbClr val="4A4A49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33222" y="63500"/>
              <a:ext cx="8636" cy="38608"/>
            </a:xfrm>
            <a:custGeom>
              <a:avLst/>
              <a:gdLst/>
              <a:ahLst/>
              <a:cxnLst/>
              <a:rect l="l" t="t" r="r" b="b"/>
              <a:pathLst>
                <a:path w="8636" h="38608">
                  <a:moveTo>
                    <a:pt x="8636" y="0"/>
                  </a:moveTo>
                  <a:lnTo>
                    <a:pt x="8636" y="38608"/>
                  </a:lnTo>
                  <a:lnTo>
                    <a:pt x="0" y="38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4A49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2649141" y="2013080"/>
            <a:ext cx="165592" cy="347577"/>
            <a:chOff x="0" y="0"/>
            <a:chExt cx="165595" cy="347586"/>
          </a:xfrm>
        </p:grpSpPr>
        <p:sp>
          <p:nvSpPr>
            <p:cNvPr id="22" name="Freeform 22"/>
            <p:cNvSpPr/>
            <p:nvPr/>
          </p:nvSpPr>
          <p:spPr>
            <a:xfrm>
              <a:off x="79883" y="67818"/>
              <a:ext cx="5715" cy="211963"/>
            </a:xfrm>
            <a:custGeom>
              <a:avLst/>
              <a:gdLst/>
              <a:ahLst/>
              <a:cxnLst/>
              <a:rect l="l" t="t" r="r" b="b"/>
              <a:pathLst>
                <a:path w="5715" h="211963">
                  <a:moveTo>
                    <a:pt x="0" y="211963"/>
                  </a:moveTo>
                  <a:lnTo>
                    <a:pt x="0" y="0"/>
                  </a:lnTo>
                  <a:lnTo>
                    <a:pt x="5715" y="0"/>
                  </a:lnTo>
                  <a:lnTo>
                    <a:pt x="5715" y="211963"/>
                  </a:lnTo>
                  <a:close/>
                </a:path>
              </a:pathLst>
            </a:custGeom>
            <a:solidFill>
              <a:srgbClr val="4A4A49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63500" y="275463"/>
              <a:ext cx="38608" cy="8636"/>
            </a:xfrm>
            <a:custGeom>
              <a:avLst/>
              <a:gdLst/>
              <a:ahLst/>
              <a:cxnLst/>
              <a:rect l="l" t="t" r="r" b="b"/>
              <a:pathLst>
                <a:path w="38608" h="8636">
                  <a:moveTo>
                    <a:pt x="0" y="0"/>
                  </a:moveTo>
                  <a:lnTo>
                    <a:pt x="38608" y="0"/>
                  </a:lnTo>
                  <a:lnTo>
                    <a:pt x="38608" y="8636"/>
                  </a:lnTo>
                  <a:lnTo>
                    <a:pt x="0" y="8636"/>
                  </a:lnTo>
                  <a:close/>
                </a:path>
              </a:pathLst>
            </a:custGeom>
            <a:solidFill>
              <a:srgbClr val="4A4A49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63500" y="63500"/>
              <a:ext cx="38608" cy="8636"/>
            </a:xfrm>
            <a:custGeom>
              <a:avLst/>
              <a:gdLst/>
              <a:ahLst/>
              <a:cxnLst/>
              <a:rect l="l" t="t" r="r" b="b"/>
              <a:pathLst>
                <a:path w="38608" h="8636">
                  <a:moveTo>
                    <a:pt x="0" y="0"/>
                  </a:moveTo>
                  <a:lnTo>
                    <a:pt x="38608" y="0"/>
                  </a:lnTo>
                  <a:lnTo>
                    <a:pt x="38608" y="8636"/>
                  </a:lnTo>
                  <a:lnTo>
                    <a:pt x="0" y="8636"/>
                  </a:lnTo>
                  <a:close/>
                </a:path>
              </a:pathLst>
            </a:custGeom>
            <a:solidFill>
              <a:srgbClr val="4A4A49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3255702" y="2380059"/>
            <a:ext cx="487699" cy="165573"/>
            <a:chOff x="0" y="0"/>
            <a:chExt cx="487693" cy="165570"/>
          </a:xfrm>
        </p:grpSpPr>
        <p:sp>
          <p:nvSpPr>
            <p:cNvPr id="26" name="Freeform 26"/>
            <p:cNvSpPr/>
            <p:nvPr/>
          </p:nvSpPr>
          <p:spPr>
            <a:xfrm>
              <a:off x="67818" y="79883"/>
              <a:ext cx="356362" cy="5715"/>
            </a:xfrm>
            <a:custGeom>
              <a:avLst/>
              <a:gdLst/>
              <a:ahLst/>
              <a:cxnLst/>
              <a:rect l="l" t="t" r="r" b="b"/>
              <a:pathLst>
                <a:path w="356362" h="5715">
                  <a:moveTo>
                    <a:pt x="0" y="0"/>
                  </a:moveTo>
                  <a:lnTo>
                    <a:pt x="356362" y="0"/>
                  </a:lnTo>
                  <a:lnTo>
                    <a:pt x="356362" y="5715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rgbClr val="4A4A49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63500" y="63500"/>
              <a:ext cx="8636" cy="38608"/>
            </a:xfrm>
            <a:custGeom>
              <a:avLst/>
              <a:gdLst/>
              <a:ahLst/>
              <a:cxnLst/>
              <a:rect l="l" t="t" r="r" b="b"/>
              <a:pathLst>
                <a:path w="8636" h="38608">
                  <a:moveTo>
                    <a:pt x="8636" y="0"/>
                  </a:moveTo>
                  <a:lnTo>
                    <a:pt x="8636" y="38608"/>
                  </a:lnTo>
                  <a:lnTo>
                    <a:pt x="0" y="38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4A49"/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4264800" y="2380059"/>
            <a:ext cx="487699" cy="165573"/>
            <a:chOff x="0" y="0"/>
            <a:chExt cx="487705" cy="165570"/>
          </a:xfrm>
        </p:grpSpPr>
        <p:sp>
          <p:nvSpPr>
            <p:cNvPr id="29" name="Freeform 29"/>
            <p:cNvSpPr/>
            <p:nvPr/>
          </p:nvSpPr>
          <p:spPr>
            <a:xfrm>
              <a:off x="63500" y="79883"/>
              <a:ext cx="356362" cy="5715"/>
            </a:xfrm>
            <a:custGeom>
              <a:avLst/>
              <a:gdLst/>
              <a:ahLst/>
              <a:cxnLst/>
              <a:rect l="l" t="t" r="r" b="b"/>
              <a:pathLst>
                <a:path w="356362" h="5715">
                  <a:moveTo>
                    <a:pt x="0" y="0"/>
                  </a:moveTo>
                  <a:lnTo>
                    <a:pt x="356362" y="0"/>
                  </a:lnTo>
                  <a:lnTo>
                    <a:pt x="356362" y="5715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rgbClr val="4A4A49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415544" y="63500"/>
              <a:ext cx="8636" cy="38608"/>
            </a:xfrm>
            <a:custGeom>
              <a:avLst/>
              <a:gdLst/>
              <a:ahLst/>
              <a:cxnLst/>
              <a:rect l="l" t="t" r="r" b="b"/>
              <a:pathLst>
                <a:path w="8636" h="38608">
                  <a:moveTo>
                    <a:pt x="8636" y="0"/>
                  </a:moveTo>
                  <a:lnTo>
                    <a:pt x="8636" y="38608"/>
                  </a:lnTo>
                  <a:lnTo>
                    <a:pt x="0" y="38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4A49"/>
            </a:solid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3036418" y="4272039"/>
            <a:ext cx="2000374" cy="164811"/>
            <a:chOff x="0" y="0"/>
            <a:chExt cx="2000377" cy="164808"/>
          </a:xfrm>
        </p:grpSpPr>
        <p:sp>
          <p:nvSpPr>
            <p:cNvPr id="32" name="Freeform 32"/>
            <p:cNvSpPr/>
            <p:nvPr/>
          </p:nvSpPr>
          <p:spPr>
            <a:xfrm>
              <a:off x="63500" y="79629"/>
              <a:ext cx="1869186" cy="5588"/>
            </a:xfrm>
            <a:custGeom>
              <a:avLst/>
              <a:gdLst/>
              <a:ahLst/>
              <a:cxnLst/>
              <a:rect l="l" t="t" r="r" b="b"/>
              <a:pathLst>
                <a:path w="1869186" h="5588">
                  <a:moveTo>
                    <a:pt x="0" y="0"/>
                  </a:moveTo>
                  <a:lnTo>
                    <a:pt x="1869186" y="0"/>
                  </a:lnTo>
                  <a:lnTo>
                    <a:pt x="1869186" y="5588"/>
                  </a:lnTo>
                  <a:lnTo>
                    <a:pt x="0" y="5588"/>
                  </a:lnTo>
                  <a:close/>
                </a:path>
              </a:pathLst>
            </a:custGeom>
            <a:solidFill>
              <a:srgbClr val="4A4A49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1928495" y="63500"/>
              <a:ext cx="8382" cy="37846"/>
            </a:xfrm>
            <a:custGeom>
              <a:avLst/>
              <a:gdLst/>
              <a:ahLst/>
              <a:cxnLst/>
              <a:rect l="l" t="t" r="r" b="b"/>
              <a:pathLst>
                <a:path w="8382" h="37846">
                  <a:moveTo>
                    <a:pt x="8382" y="0"/>
                  </a:moveTo>
                  <a:lnTo>
                    <a:pt x="8382" y="37846"/>
                  </a:lnTo>
                  <a:lnTo>
                    <a:pt x="0" y="378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4A49"/>
            </a:solidFill>
          </p:spPr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4923854" y="740378"/>
            <a:ext cx="165592" cy="549983"/>
            <a:chOff x="0" y="0"/>
            <a:chExt cx="165595" cy="549986"/>
          </a:xfrm>
        </p:grpSpPr>
        <p:sp>
          <p:nvSpPr>
            <p:cNvPr id="35" name="Freeform 35"/>
            <p:cNvSpPr/>
            <p:nvPr/>
          </p:nvSpPr>
          <p:spPr>
            <a:xfrm>
              <a:off x="79883" y="67818"/>
              <a:ext cx="5715" cy="418719"/>
            </a:xfrm>
            <a:custGeom>
              <a:avLst/>
              <a:gdLst/>
              <a:ahLst/>
              <a:cxnLst/>
              <a:rect l="l" t="t" r="r" b="b"/>
              <a:pathLst>
                <a:path w="5715" h="418719">
                  <a:moveTo>
                    <a:pt x="0" y="418719"/>
                  </a:moveTo>
                  <a:lnTo>
                    <a:pt x="0" y="0"/>
                  </a:lnTo>
                  <a:lnTo>
                    <a:pt x="5715" y="0"/>
                  </a:lnTo>
                  <a:lnTo>
                    <a:pt x="5715" y="418719"/>
                  </a:lnTo>
                  <a:close/>
                </a:path>
              </a:pathLst>
            </a:custGeom>
            <a:solidFill>
              <a:srgbClr val="4A4A49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63500" y="63500"/>
              <a:ext cx="38608" cy="8636"/>
            </a:xfrm>
            <a:custGeom>
              <a:avLst/>
              <a:gdLst/>
              <a:ahLst/>
              <a:cxnLst/>
              <a:rect l="l" t="t" r="r" b="b"/>
              <a:pathLst>
                <a:path w="38608" h="8636">
                  <a:moveTo>
                    <a:pt x="0" y="0"/>
                  </a:moveTo>
                  <a:lnTo>
                    <a:pt x="38608" y="0"/>
                  </a:lnTo>
                  <a:lnTo>
                    <a:pt x="38608" y="8636"/>
                  </a:lnTo>
                  <a:lnTo>
                    <a:pt x="0" y="8636"/>
                  </a:lnTo>
                  <a:close/>
                </a:path>
              </a:pathLst>
            </a:custGeom>
            <a:solidFill>
              <a:srgbClr val="4A4A49"/>
            </a:solidFill>
          </p:spPr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4923854" y="1810683"/>
            <a:ext cx="165592" cy="549983"/>
            <a:chOff x="0" y="0"/>
            <a:chExt cx="165595" cy="549974"/>
          </a:xfrm>
        </p:grpSpPr>
        <p:sp>
          <p:nvSpPr>
            <p:cNvPr id="38" name="Freeform 38"/>
            <p:cNvSpPr/>
            <p:nvPr/>
          </p:nvSpPr>
          <p:spPr>
            <a:xfrm>
              <a:off x="79883" y="63500"/>
              <a:ext cx="5715" cy="418719"/>
            </a:xfrm>
            <a:custGeom>
              <a:avLst/>
              <a:gdLst/>
              <a:ahLst/>
              <a:cxnLst/>
              <a:rect l="l" t="t" r="r" b="b"/>
              <a:pathLst>
                <a:path w="5715" h="418719">
                  <a:moveTo>
                    <a:pt x="0" y="418719"/>
                  </a:moveTo>
                  <a:lnTo>
                    <a:pt x="0" y="0"/>
                  </a:lnTo>
                  <a:lnTo>
                    <a:pt x="5715" y="0"/>
                  </a:lnTo>
                  <a:lnTo>
                    <a:pt x="5715" y="418719"/>
                  </a:lnTo>
                  <a:close/>
                </a:path>
              </a:pathLst>
            </a:custGeom>
            <a:solidFill>
              <a:srgbClr val="4A4A49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63500" y="477901"/>
              <a:ext cx="38608" cy="8636"/>
            </a:xfrm>
            <a:custGeom>
              <a:avLst/>
              <a:gdLst/>
              <a:ahLst/>
              <a:cxnLst/>
              <a:rect l="l" t="t" r="r" b="b"/>
              <a:pathLst>
                <a:path w="38608" h="8636">
                  <a:moveTo>
                    <a:pt x="0" y="0"/>
                  </a:moveTo>
                  <a:lnTo>
                    <a:pt x="38608" y="0"/>
                  </a:lnTo>
                  <a:lnTo>
                    <a:pt x="38608" y="8636"/>
                  </a:lnTo>
                  <a:lnTo>
                    <a:pt x="0" y="8636"/>
                  </a:lnTo>
                  <a:close/>
                </a:path>
              </a:pathLst>
            </a:custGeom>
            <a:solidFill>
              <a:srgbClr val="4A4A49"/>
            </a:solidFill>
          </p:spPr>
        </p:sp>
      </p:grpSp>
      <p:sp>
        <p:nvSpPr>
          <p:cNvPr id="40" name="TextBox 40"/>
          <p:cNvSpPr txBox="1"/>
          <p:nvPr/>
        </p:nvSpPr>
        <p:spPr>
          <a:xfrm>
            <a:off x="1335767" y="2387670"/>
            <a:ext cx="554136" cy="13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1905 мм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731762" y="2387670"/>
            <a:ext cx="555546" cy="13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0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1596 мм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798439" y="4418409"/>
            <a:ext cx="501787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Чорний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802297" y="1553280"/>
            <a:ext cx="1025728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N1 Black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802306" y="2563787"/>
            <a:ext cx="1232516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0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C0C Grey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995437" y="1553280"/>
            <a:ext cx="966406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Snow White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069818" y="4418409"/>
            <a:ext cx="1057561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18” литі диски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995437" y="2563787"/>
            <a:ext cx="1415453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CX Purple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805002" y="6015838"/>
            <a:ext cx="4025932" cy="57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"/>
              </a:lnSpc>
            </a:pP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Наведені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дані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ґрунтуються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серійному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автомобілі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не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є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характеристиками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конкретного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транспортного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засобу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мають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виключно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інформаційний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характер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і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жодних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умов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не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є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публічною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офертою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Вони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слугують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лише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для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ілюстрації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відмінностей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типів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комплектацій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автомобілів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Показники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реальному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використанні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можуть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" spc="7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відрізнятися</a:t>
            </a:r>
            <a:r>
              <a:rPr lang="en-US" sz="600" spc="7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76034" y="475793"/>
            <a:ext cx="2003727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999" spc="13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Габарити автомобіля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93503" y="4475559"/>
            <a:ext cx="2710091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999" spc="13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Технічні характеристики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802363" y="3012405"/>
            <a:ext cx="1460697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999" spc="13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Колір (інтер’єр)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802335" y="475793"/>
            <a:ext cx="1543860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999" spc="13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Колір (екстер’єр)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993618" y="3012405"/>
            <a:ext cx="1486729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999" spc="13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Колісні диски</a:t>
            </a:r>
          </a:p>
        </p:txBody>
      </p:sp>
      <p:sp>
        <p:nvSpPr>
          <p:cNvPr id="54" name="TextBox 54"/>
          <p:cNvSpPr txBox="1"/>
          <p:nvPr/>
        </p:nvSpPr>
        <p:spPr>
          <a:xfrm rot="-5400000">
            <a:off x="2478548" y="1713567"/>
            <a:ext cx="498043" cy="13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0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200 мм</a:t>
            </a:r>
          </a:p>
        </p:txBody>
      </p:sp>
      <p:sp>
        <p:nvSpPr>
          <p:cNvPr id="55" name="TextBox 55"/>
          <p:cNvSpPr txBox="1"/>
          <p:nvPr/>
        </p:nvSpPr>
        <p:spPr>
          <a:xfrm rot="-5400000">
            <a:off x="4726715" y="1484586"/>
            <a:ext cx="552240" cy="13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1835 мм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514714" y="4280373"/>
            <a:ext cx="542935" cy="129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8"/>
              </a:lnSpc>
            </a:pPr>
            <a:r>
              <a:rPr lang="en-US" sz="734" spc="10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5190 мм</a:t>
            </a:r>
          </a:p>
        </p:txBody>
      </p:sp>
      <p:graphicFrame>
        <p:nvGraphicFramePr>
          <p:cNvPr id="58" name="Таблиця 57">
            <a:extLst>
              <a:ext uri="{FF2B5EF4-FFF2-40B4-BE49-F238E27FC236}">
                <a16:creationId xmlns:a16="http://schemas.microsoft.com/office/drawing/2014/main" id="{BB66056B-1F13-4B8E-AFB5-A4C494FD5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611175"/>
              </p:ext>
            </p:extLst>
          </p:nvPr>
        </p:nvGraphicFramePr>
        <p:xfrm>
          <a:off x="596795" y="4978184"/>
          <a:ext cx="4429166" cy="1266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6853">
                  <a:extLst>
                    <a:ext uri="{9D8B030D-6E8A-4147-A177-3AD203B41FA5}">
                      <a16:colId xmlns:a16="http://schemas.microsoft.com/office/drawing/2014/main" val="3127102807"/>
                    </a:ext>
                  </a:extLst>
                </a:gridCol>
                <a:gridCol w="2252313">
                  <a:extLst>
                    <a:ext uri="{9D8B030D-6E8A-4147-A177-3AD203B41FA5}">
                      <a16:colId xmlns:a16="http://schemas.microsoft.com/office/drawing/2014/main" val="1084643280"/>
                    </a:ext>
                  </a:extLst>
                </a:gridCol>
              </a:tblGrid>
              <a:tr h="158458"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>
                        <a:lnSpc>
                          <a:spcPts val="900"/>
                        </a:lnSpc>
                      </a:pPr>
                      <a:r>
                        <a:rPr lang="uk-UA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Двигун</a:t>
                      </a:r>
                    </a:p>
                  </a:txBody>
                  <a:tcPr marL="108000" marR="8418" marT="841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900"/>
                        </a:lnSpc>
                      </a:pPr>
                      <a:r>
                        <a:rPr lang="uk-UA" sz="600" kern="1200" spc="79" dirty="0">
                          <a:solidFill>
                            <a:srgbClr val="000000"/>
                          </a:solidFill>
                          <a:latin typeface="Montserrat"/>
                          <a:ea typeface="Microsoft YaHei" panose="020B0503020204020204" pitchFamily="34" charset="-122"/>
                        </a:rPr>
                        <a:t>Дизельний, з турбокомпресором</a:t>
                      </a:r>
                    </a:p>
                  </a:txBody>
                  <a:tcPr marL="7200" marR="8418" marT="841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0730779"/>
                  </a:ext>
                </a:extLst>
              </a:tr>
              <a:tr h="158458"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>
                        <a:lnSpc>
                          <a:spcPts val="900"/>
                        </a:lnSpc>
                      </a:pPr>
                      <a:r>
                        <a:rPr lang="uk-UA" sz="600" kern="1200" spc="79">
                          <a:solidFill>
                            <a:srgbClr val="000000"/>
                          </a:solidFill>
                          <a:latin typeface="Montserrat"/>
                        </a:rPr>
                        <a:t>Робочий об'єм двигуна (см3)</a:t>
                      </a:r>
                    </a:p>
                  </a:txBody>
                  <a:tcPr marL="108000" marR="8418" marT="841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900"/>
                        </a:lnSpc>
                      </a:pPr>
                      <a:r>
                        <a:rPr lang="uk-UA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199</a:t>
                      </a:r>
                      <a:r>
                        <a:rPr lang="en-US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6</a:t>
                      </a:r>
                      <a:endParaRPr lang="uk-UA" sz="600" kern="1200" spc="79" dirty="0">
                        <a:solidFill>
                          <a:srgbClr val="000000"/>
                        </a:solidFill>
                        <a:latin typeface="Montserrat"/>
                      </a:endParaRPr>
                    </a:p>
                  </a:txBody>
                  <a:tcPr marL="7200" marR="8418" marT="841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582412"/>
                  </a:ext>
                </a:extLst>
              </a:tr>
              <a:tr h="158458"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>
                        <a:lnSpc>
                          <a:spcPts val="900"/>
                        </a:lnSpc>
                      </a:pPr>
                      <a:r>
                        <a:rPr lang="ru-RU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Максимальна </a:t>
                      </a:r>
                      <a:r>
                        <a:rPr lang="ru-RU" sz="600" kern="1200" spc="79" dirty="0" err="1">
                          <a:solidFill>
                            <a:srgbClr val="000000"/>
                          </a:solidFill>
                          <a:latin typeface="Montserrat"/>
                        </a:rPr>
                        <a:t>потужність</a:t>
                      </a:r>
                      <a:r>
                        <a:rPr lang="ru-RU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 (</a:t>
                      </a:r>
                      <a:r>
                        <a:rPr lang="ru-RU" sz="600" kern="1200" spc="79" dirty="0" err="1">
                          <a:solidFill>
                            <a:srgbClr val="000000"/>
                          </a:solidFill>
                          <a:latin typeface="Montserrat"/>
                        </a:rPr>
                        <a:t>к.с</a:t>
                      </a:r>
                      <a:r>
                        <a:rPr lang="ru-RU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./кВт/об/</a:t>
                      </a:r>
                      <a:r>
                        <a:rPr lang="ru-RU" sz="600" kern="1200" spc="79" dirty="0" err="1">
                          <a:solidFill>
                            <a:srgbClr val="000000"/>
                          </a:solidFill>
                          <a:latin typeface="Montserrat"/>
                        </a:rPr>
                        <a:t>хв</a:t>
                      </a:r>
                      <a:r>
                        <a:rPr lang="ru-RU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)</a:t>
                      </a:r>
                    </a:p>
                  </a:txBody>
                  <a:tcPr marL="108000" marR="8418" marT="841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900"/>
                        </a:lnSpc>
                      </a:pPr>
                      <a:r>
                        <a:rPr lang="en-US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150</a:t>
                      </a:r>
                      <a:r>
                        <a:rPr lang="uk-UA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/1</a:t>
                      </a:r>
                      <a:r>
                        <a:rPr lang="en-US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1</a:t>
                      </a:r>
                      <a:r>
                        <a:rPr lang="uk-UA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0/</a:t>
                      </a:r>
                      <a:r>
                        <a:rPr lang="en-US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3600</a:t>
                      </a:r>
                      <a:endParaRPr lang="uk-UA" sz="600" kern="1200" spc="79" dirty="0">
                        <a:solidFill>
                          <a:srgbClr val="000000"/>
                        </a:solidFill>
                        <a:latin typeface="Montserrat"/>
                      </a:endParaRPr>
                    </a:p>
                  </a:txBody>
                  <a:tcPr marL="7200" marR="8418" marT="841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7165155"/>
                  </a:ext>
                </a:extLst>
              </a:tr>
              <a:tr h="158458"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>
                        <a:lnSpc>
                          <a:spcPts val="900"/>
                        </a:lnSpc>
                      </a:pPr>
                      <a:r>
                        <a:rPr lang="ru-RU" sz="600" kern="1200" spc="79" dirty="0" err="1">
                          <a:solidFill>
                            <a:srgbClr val="000000"/>
                          </a:solidFill>
                          <a:latin typeface="Montserrat"/>
                        </a:rPr>
                        <a:t>Максимальний</a:t>
                      </a:r>
                      <a:r>
                        <a:rPr lang="ru-RU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ru-RU" sz="600" kern="1200" spc="79" dirty="0" err="1">
                          <a:solidFill>
                            <a:srgbClr val="000000"/>
                          </a:solidFill>
                          <a:latin typeface="Montserrat"/>
                        </a:rPr>
                        <a:t>крутний</a:t>
                      </a:r>
                      <a:r>
                        <a:rPr lang="ru-RU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 момент (Нм/об/</a:t>
                      </a:r>
                      <a:r>
                        <a:rPr lang="ru-RU" sz="600" kern="1200" spc="79" dirty="0" err="1">
                          <a:solidFill>
                            <a:srgbClr val="000000"/>
                          </a:solidFill>
                          <a:latin typeface="Montserrat"/>
                        </a:rPr>
                        <a:t>хв</a:t>
                      </a:r>
                      <a:r>
                        <a:rPr lang="ru-RU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)</a:t>
                      </a:r>
                    </a:p>
                  </a:txBody>
                  <a:tcPr marL="108000" marR="8418" marT="841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900"/>
                        </a:lnSpc>
                      </a:pPr>
                      <a:r>
                        <a:rPr lang="en-US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400</a:t>
                      </a:r>
                      <a:r>
                        <a:rPr lang="uk-UA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/1</a:t>
                      </a:r>
                      <a:r>
                        <a:rPr lang="en-US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4</a:t>
                      </a:r>
                      <a:r>
                        <a:rPr lang="uk-UA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00-</a:t>
                      </a:r>
                      <a:r>
                        <a:rPr lang="en-US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2600</a:t>
                      </a:r>
                      <a:endParaRPr lang="uk-UA" sz="600" kern="1200" spc="79" dirty="0">
                        <a:solidFill>
                          <a:srgbClr val="000000"/>
                        </a:solidFill>
                        <a:latin typeface="Montserrat"/>
                      </a:endParaRPr>
                    </a:p>
                  </a:txBody>
                  <a:tcPr marL="7200" marR="8418" marT="841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929749"/>
                  </a:ext>
                </a:extLst>
              </a:tr>
              <a:tr h="158458"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>
                        <a:lnSpc>
                          <a:spcPts val="900"/>
                        </a:lnSpc>
                      </a:pPr>
                      <a:r>
                        <a:rPr lang="ru-RU" sz="600" kern="1200" spc="79" dirty="0" err="1">
                          <a:solidFill>
                            <a:srgbClr val="000000"/>
                          </a:solidFill>
                          <a:latin typeface="Montserrat"/>
                        </a:rPr>
                        <a:t>Витрати</a:t>
                      </a:r>
                      <a:r>
                        <a:rPr lang="ru-RU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ru-RU" sz="600" kern="1200" spc="79" dirty="0" err="1">
                          <a:solidFill>
                            <a:srgbClr val="000000"/>
                          </a:solidFill>
                          <a:latin typeface="Montserrat"/>
                        </a:rPr>
                        <a:t>палива</a:t>
                      </a:r>
                      <a:r>
                        <a:rPr lang="ru-RU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, </a:t>
                      </a:r>
                      <a:r>
                        <a:rPr lang="ru-RU" sz="600" kern="1200" spc="79" dirty="0" err="1">
                          <a:solidFill>
                            <a:srgbClr val="000000"/>
                          </a:solidFill>
                          <a:latin typeface="Montserrat"/>
                        </a:rPr>
                        <a:t>змішаний</a:t>
                      </a:r>
                      <a:r>
                        <a:rPr lang="ru-RU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 цикл (л/100 км)                                                                             </a:t>
                      </a:r>
                    </a:p>
                  </a:txBody>
                  <a:tcPr marL="108000" marR="8418" marT="841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900"/>
                        </a:lnSpc>
                      </a:pPr>
                      <a:r>
                        <a:rPr lang="uk-UA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7,9</a:t>
                      </a:r>
                      <a:endParaRPr lang="en-US" sz="600" kern="1200" spc="79" dirty="0">
                        <a:solidFill>
                          <a:srgbClr val="000000"/>
                        </a:solidFill>
                        <a:latin typeface="Montserrat"/>
                      </a:endParaRPr>
                    </a:p>
                  </a:txBody>
                  <a:tcPr marL="7200" marR="8418" marT="841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055648"/>
                  </a:ext>
                </a:extLst>
              </a:tr>
              <a:tr h="158458"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>
                        <a:lnSpc>
                          <a:spcPts val="900"/>
                        </a:lnSpc>
                      </a:pPr>
                      <a:r>
                        <a:rPr lang="uk-UA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Максимальна швидкість км/год</a:t>
                      </a:r>
                    </a:p>
                  </a:txBody>
                  <a:tcPr marL="108000" marR="8418" marT="841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900"/>
                        </a:lnSpc>
                      </a:pPr>
                      <a:r>
                        <a:rPr lang="uk-UA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200</a:t>
                      </a:r>
                    </a:p>
                  </a:txBody>
                  <a:tcPr marL="7200" marR="8418" marT="841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901630"/>
                  </a:ext>
                </a:extLst>
              </a:tr>
              <a:tr h="158458"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>
                        <a:lnSpc>
                          <a:spcPts val="900"/>
                        </a:lnSpc>
                      </a:pPr>
                      <a:r>
                        <a:rPr lang="uk-UA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Об'єм паливного баку, л   </a:t>
                      </a:r>
                    </a:p>
                  </a:txBody>
                  <a:tcPr marL="108000" marR="8418" marT="841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900"/>
                        </a:lnSpc>
                      </a:pPr>
                      <a:r>
                        <a:rPr lang="uk-UA" sz="600" kern="1200" spc="79" dirty="0">
                          <a:solidFill>
                            <a:srgbClr val="000000"/>
                          </a:solidFill>
                          <a:latin typeface="Montserrat"/>
                        </a:rPr>
                        <a:t>78</a:t>
                      </a:r>
                    </a:p>
                  </a:txBody>
                  <a:tcPr marL="7200" marR="8418" marT="841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4789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940569" y="3225115"/>
            <a:ext cx="2862639" cy="461793"/>
            <a:chOff x="0" y="0"/>
            <a:chExt cx="2862631" cy="461797"/>
          </a:xfrm>
        </p:grpSpPr>
        <p:sp>
          <p:nvSpPr>
            <p:cNvPr id="3" name="Freeform 3"/>
            <p:cNvSpPr/>
            <p:nvPr/>
          </p:nvSpPr>
          <p:spPr>
            <a:xfrm>
              <a:off x="2369439" y="63500"/>
              <a:ext cx="429641" cy="334772"/>
            </a:xfrm>
            <a:custGeom>
              <a:avLst/>
              <a:gdLst/>
              <a:ahLst/>
              <a:cxnLst/>
              <a:rect l="l" t="t" r="r" b="b"/>
              <a:pathLst>
                <a:path w="429641" h="334772">
                  <a:moveTo>
                    <a:pt x="152908" y="205867"/>
                  </a:moveTo>
                  <a:lnTo>
                    <a:pt x="152908" y="0"/>
                  </a:lnTo>
                  <a:lnTo>
                    <a:pt x="0" y="0"/>
                  </a:lnTo>
                  <a:lnTo>
                    <a:pt x="0" y="334772"/>
                  </a:lnTo>
                  <a:lnTo>
                    <a:pt x="429641" y="334772"/>
                  </a:lnTo>
                  <a:lnTo>
                    <a:pt x="429641" y="2058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63500" y="63500"/>
              <a:ext cx="483743" cy="334772"/>
            </a:xfrm>
            <a:custGeom>
              <a:avLst/>
              <a:gdLst/>
              <a:ahLst/>
              <a:cxnLst/>
              <a:rect l="l" t="t" r="r" b="b"/>
              <a:pathLst>
                <a:path w="483743" h="334772">
                  <a:moveTo>
                    <a:pt x="330962" y="98933"/>
                  </a:moveTo>
                  <a:lnTo>
                    <a:pt x="152908" y="98933"/>
                  </a:lnTo>
                  <a:lnTo>
                    <a:pt x="152908" y="0"/>
                  </a:lnTo>
                  <a:lnTo>
                    <a:pt x="0" y="0"/>
                  </a:lnTo>
                  <a:lnTo>
                    <a:pt x="0" y="334772"/>
                  </a:lnTo>
                  <a:lnTo>
                    <a:pt x="152908" y="334772"/>
                  </a:lnTo>
                  <a:lnTo>
                    <a:pt x="152908" y="227838"/>
                  </a:lnTo>
                  <a:lnTo>
                    <a:pt x="330962" y="227838"/>
                  </a:lnTo>
                  <a:lnTo>
                    <a:pt x="330962" y="334772"/>
                  </a:lnTo>
                  <a:lnTo>
                    <a:pt x="483743" y="334772"/>
                  </a:lnTo>
                  <a:lnTo>
                    <a:pt x="483743" y="0"/>
                  </a:lnTo>
                  <a:lnTo>
                    <a:pt x="330962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833120" y="63500"/>
              <a:ext cx="378714" cy="334772"/>
            </a:xfrm>
            <a:custGeom>
              <a:avLst/>
              <a:gdLst/>
              <a:ahLst/>
              <a:cxnLst/>
              <a:rect l="l" t="t" r="r" b="b"/>
              <a:pathLst>
                <a:path w="378714" h="334772">
                  <a:moveTo>
                    <a:pt x="0" y="0"/>
                  </a:moveTo>
                  <a:lnTo>
                    <a:pt x="88519" y="153670"/>
                  </a:lnTo>
                  <a:lnTo>
                    <a:pt x="192786" y="334772"/>
                  </a:lnTo>
                  <a:lnTo>
                    <a:pt x="378587" y="334772"/>
                  </a:lnTo>
                  <a:lnTo>
                    <a:pt x="378714" y="334772"/>
                  </a:lnTo>
                  <a:lnTo>
                    <a:pt x="186055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39064" y="78359"/>
              <a:ext cx="273177" cy="319913"/>
            </a:xfrm>
            <a:custGeom>
              <a:avLst/>
              <a:gdLst/>
              <a:ahLst/>
              <a:cxnLst/>
              <a:rect l="l" t="t" r="r" b="b"/>
              <a:pathLst>
                <a:path w="273177" h="319913">
                  <a:moveTo>
                    <a:pt x="0" y="319913"/>
                  </a:moveTo>
                  <a:lnTo>
                    <a:pt x="178308" y="319913"/>
                  </a:lnTo>
                  <a:lnTo>
                    <a:pt x="273177" y="154940"/>
                  </a:lnTo>
                  <a:lnTo>
                    <a:pt x="184023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898904" y="63500"/>
              <a:ext cx="378714" cy="334772"/>
            </a:xfrm>
            <a:custGeom>
              <a:avLst/>
              <a:gdLst/>
              <a:ahLst/>
              <a:cxnLst/>
              <a:rect l="l" t="t" r="r" b="b"/>
              <a:pathLst>
                <a:path w="378714" h="334772">
                  <a:moveTo>
                    <a:pt x="185928" y="0"/>
                  </a:moveTo>
                  <a:lnTo>
                    <a:pt x="176911" y="0"/>
                  </a:lnTo>
                  <a:lnTo>
                    <a:pt x="0" y="0"/>
                  </a:lnTo>
                  <a:lnTo>
                    <a:pt x="88392" y="153670"/>
                  </a:lnTo>
                  <a:lnTo>
                    <a:pt x="192659" y="334772"/>
                  </a:lnTo>
                  <a:lnTo>
                    <a:pt x="378587" y="334772"/>
                  </a:lnTo>
                  <a:lnTo>
                    <a:pt x="378714" y="334772"/>
                  </a:lnTo>
                  <a:lnTo>
                    <a:pt x="186055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704848" y="78359"/>
              <a:ext cx="273304" cy="319913"/>
            </a:xfrm>
            <a:custGeom>
              <a:avLst/>
              <a:gdLst/>
              <a:ahLst/>
              <a:cxnLst/>
              <a:rect l="l" t="t" r="r" b="b"/>
              <a:pathLst>
                <a:path w="273304" h="319913">
                  <a:moveTo>
                    <a:pt x="0" y="319913"/>
                  </a:moveTo>
                  <a:lnTo>
                    <a:pt x="178308" y="319913"/>
                  </a:lnTo>
                  <a:lnTo>
                    <a:pt x="273304" y="154940"/>
                  </a:lnTo>
                  <a:lnTo>
                    <a:pt x="1841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366139" y="63500"/>
              <a:ext cx="378714" cy="334772"/>
            </a:xfrm>
            <a:custGeom>
              <a:avLst/>
              <a:gdLst/>
              <a:ahLst/>
              <a:cxnLst/>
              <a:rect l="l" t="t" r="r" b="b"/>
              <a:pathLst>
                <a:path w="378714" h="334772">
                  <a:moveTo>
                    <a:pt x="378587" y="0"/>
                  </a:moveTo>
                  <a:lnTo>
                    <a:pt x="192659" y="0"/>
                  </a:lnTo>
                  <a:lnTo>
                    <a:pt x="88392" y="181102"/>
                  </a:lnTo>
                  <a:lnTo>
                    <a:pt x="0" y="334772"/>
                  </a:lnTo>
                  <a:lnTo>
                    <a:pt x="176911" y="334772"/>
                  </a:lnTo>
                  <a:lnTo>
                    <a:pt x="185928" y="334772"/>
                  </a:lnTo>
                  <a:lnTo>
                    <a:pt x="186055" y="334772"/>
                  </a:lnTo>
                  <a:lnTo>
                    <a:pt x="37871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171956" y="63500"/>
              <a:ext cx="273304" cy="319786"/>
            </a:xfrm>
            <a:custGeom>
              <a:avLst/>
              <a:gdLst/>
              <a:ahLst/>
              <a:cxnLst/>
              <a:rect l="l" t="t" r="r" b="b"/>
              <a:pathLst>
                <a:path w="273304" h="319786">
                  <a:moveTo>
                    <a:pt x="178435" y="0"/>
                  </a:moveTo>
                  <a:lnTo>
                    <a:pt x="0" y="0"/>
                  </a:lnTo>
                  <a:lnTo>
                    <a:pt x="184150" y="319786"/>
                  </a:lnTo>
                  <a:lnTo>
                    <a:pt x="273304" y="16484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649407" y="6582171"/>
            <a:ext cx="2018434" cy="66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"/>
              </a:lnSpc>
            </a:pPr>
            <a:r>
              <a:rPr lang="en-US" sz="750" spc="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HAVAL H5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25106" y="5600693"/>
            <a:ext cx="5488884" cy="617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spc="17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ТОВ "НЕУ"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spc="17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— офіційний Дистриб’ютор автомобілів GWM в Україні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spc="17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Тел: +38 (073) 351-75-50 www.haval-ukraine.com.ua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0736001" cy="6911997"/>
          </a:xfrm>
          <a:custGeom>
            <a:avLst/>
            <a:gdLst/>
            <a:ahLst/>
            <a:cxnLst/>
            <a:rect l="l" t="t" r="r" b="b"/>
            <a:pathLst>
              <a:path w="20736001" h="6911997">
                <a:moveTo>
                  <a:pt x="0" y="0"/>
                </a:moveTo>
                <a:lnTo>
                  <a:pt x="20736001" y="0"/>
                </a:lnTo>
                <a:lnTo>
                  <a:pt x="20736001" y="6911997"/>
                </a:lnTo>
                <a:lnTo>
                  <a:pt x="0" y="6911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0736001" cy="6911997"/>
          </a:xfrm>
          <a:custGeom>
            <a:avLst/>
            <a:gdLst/>
            <a:ahLst/>
            <a:cxnLst/>
            <a:rect l="l" t="t" r="r" b="b"/>
            <a:pathLst>
              <a:path w="20736001" h="6911997">
                <a:moveTo>
                  <a:pt x="0" y="0"/>
                </a:moveTo>
                <a:lnTo>
                  <a:pt x="20736001" y="0"/>
                </a:lnTo>
                <a:lnTo>
                  <a:pt x="20736001" y="6911997"/>
                </a:lnTo>
                <a:lnTo>
                  <a:pt x="0" y="6911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" t="-220" r="-69" b="-22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36003" y="676418"/>
            <a:ext cx="6046327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0"/>
              </a:lnSpc>
            </a:pPr>
            <a:r>
              <a:rPr lang="en-US" sz="3800" spc="50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ЖОДНЕ ЗАВДАННЯ НЕ ЗАВЕЛИКЕ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7998" y="287998"/>
            <a:ext cx="20159996" cy="6336001"/>
          </a:xfrm>
          <a:custGeom>
            <a:avLst/>
            <a:gdLst/>
            <a:ahLst/>
            <a:cxnLst/>
            <a:rect l="l" t="t" r="r" b="b"/>
            <a:pathLst>
              <a:path w="20159996" h="6336001">
                <a:moveTo>
                  <a:pt x="0" y="0"/>
                </a:moveTo>
                <a:lnTo>
                  <a:pt x="20159996" y="0"/>
                </a:lnTo>
                <a:lnTo>
                  <a:pt x="20159996" y="6336001"/>
                </a:lnTo>
                <a:lnTo>
                  <a:pt x="0" y="6336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75996" y="6109992"/>
            <a:ext cx="4393187" cy="244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"/>
              </a:lnSpc>
            </a:pPr>
            <a:r>
              <a:rPr lang="en-US" sz="750" spc="10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HAVAL H5 виглядає стильно й харизматично, зберігаючи при цьому практичність та яскраву індивідуальність.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943958" y="6109992"/>
            <a:ext cx="5050965" cy="244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"/>
              </a:lnSpc>
            </a:pPr>
            <a:r>
              <a:rPr lang="en-US" sz="750" spc="1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Вражаючий зовнішній вигляд у поєднанні з масивною решіткою радіатора підкреслює силу та впевненість автомобіля на дорозі.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43996" y="2556005"/>
            <a:ext cx="4463996" cy="3779987"/>
          </a:xfrm>
          <a:custGeom>
            <a:avLst/>
            <a:gdLst/>
            <a:ahLst/>
            <a:cxnLst/>
            <a:rect l="l" t="t" r="r" b="b"/>
            <a:pathLst>
              <a:path w="4463996" h="3779987">
                <a:moveTo>
                  <a:pt x="0" y="0"/>
                </a:moveTo>
                <a:lnTo>
                  <a:pt x="4463996" y="0"/>
                </a:lnTo>
                <a:lnTo>
                  <a:pt x="4463996" y="3779987"/>
                </a:lnTo>
                <a:lnTo>
                  <a:pt x="0" y="3779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4" t="-352" r="-287" b="-3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6005" y="2556005"/>
            <a:ext cx="4463996" cy="3779987"/>
          </a:xfrm>
          <a:custGeom>
            <a:avLst/>
            <a:gdLst/>
            <a:ahLst/>
            <a:cxnLst/>
            <a:rect l="l" t="t" r="r" b="b"/>
            <a:pathLst>
              <a:path w="4463996" h="3779987">
                <a:moveTo>
                  <a:pt x="0" y="0"/>
                </a:moveTo>
                <a:lnTo>
                  <a:pt x="4463996" y="0"/>
                </a:lnTo>
                <a:lnTo>
                  <a:pt x="4463996" y="3779987"/>
                </a:lnTo>
                <a:lnTo>
                  <a:pt x="0" y="3779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8" t="-351" r="-286" b="-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28009" y="2556005"/>
            <a:ext cx="4463996" cy="3779987"/>
          </a:xfrm>
          <a:custGeom>
            <a:avLst/>
            <a:gdLst/>
            <a:ahLst/>
            <a:cxnLst/>
            <a:rect l="l" t="t" r="r" b="b"/>
            <a:pathLst>
              <a:path w="4463996" h="3779987">
                <a:moveTo>
                  <a:pt x="0" y="0"/>
                </a:moveTo>
                <a:lnTo>
                  <a:pt x="4463996" y="0"/>
                </a:lnTo>
                <a:lnTo>
                  <a:pt x="4463996" y="3779987"/>
                </a:lnTo>
                <a:lnTo>
                  <a:pt x="0" y="37799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5" t="-350" r="-298" b="-3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95990" y="2556005"/>
            <a:ext cx="4464015" cy="3779987"/>
          </a:xfrm>
          <a:custGeom>
            <a:avLst/>
            <a:gdLst/>
            <a:ahLst/>
            <a:cxnLst/>
            <a:rect l="l" t="t" r="r" b="b"/>
            <a:pathLst>
              <a:path w="4464015" h="3779987">
                <a:moveTo>
                  <a:pt x="0" y="0"/>
                </a:moveTo>
                <a:lnTo>
                  <a:pt x="4464015" y="0"/>
                </a:lnTo>
                <a:lnTo>
                  <a:pt x="4464015" y="3779987"/>
                </a:lnTo>
                <a:lnTo>
                  <a:pt x="0" y="37799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9" t="-351" r="-288" b="-34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75996" y="1272721"/>
            <a:ext cx="7560526" cy="60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950" spc="1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HAVAL H5 вражає своїм стилем і продуманістю.</a:t>
            </a:r>
          </a:p>
          <a:p>
            <a:pPr algn="l">
              <a:lnSpc>
                <a:spcPts val="1259"/>
              </a:lnSpc>
            </a:pPr>
            <a:r>
              <a:rPr lang="en-US" sz="950" spc="1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Суворий вигляд великих повністю світлодіодних фар та решітка радіатора без хромованих елементів додають автомобілю брутальності, водночас залишаючись підкреслено функціональними.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44054" y="1272597"/>
            <a:ext cx="6709515" cy="60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950" spc="1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Надійність і зручність у всьому — ось головна ідея, втілена інженерами під час створення HAVAL H5.</a:t>
            </a:r>
          </a:p>
          <a:p>
            <a:pPr algn="l">
              <a:lnSpc>
                <a:spcPts val="1259"/>
              </a:lnSpc>
            </a:pPr>
            <a:r>
              <a:rPr lang="en-US" sz="950" spc="1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Ви одразу це відчуєте, сідаючи в автомобіль, маючи можливість зручно спертися на широку підніжку HAVAL H5.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5996" y="449294"/>
            <a:ext cx="7523597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34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КОЛИ СТИЛЬ СЛУЖИТЬ СПРАВІ…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43949" y="449294"/>
            <a:ext cx="5642172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34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УСЕ МАЄ ЗНАЧЕННЯ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5996" y="6366139"/>
            <a:ext cx="2105635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0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Повністю світлодіодні фари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27923" y="6366139"/>
            <a:ext cx="1753953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0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Литі колісні диски 18”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43958" y="6366139"/>
            <a:ext cx="1310821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0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Решітка радіатора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695886" y="6366139"/>
            <a:ext cx="1246708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0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Бічна підніжка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0736001" cy="6911997"/>
          </a:xfrm>
          <a:custGeom>
            <a:avLst/>
            <a:gdLst/>
            <a:ahLst/>
            <a:cxnLst/>
            <a:rect l="l" t="t" r="r" b="b"/>
            <a:pathLst>
              <a:path w="20736001" h="6911997">
                <a:moveTo>
                  <a:pt x="0" y="0"/>
                </a:moveTo>
                <a:lnTo>
                  <a:pt x="20736001" y="0"/>
                </a:lnTo>
                <a:lnTo>
                  <a:pt x="20736001" y="6911997"/>
                </a:lnTo>
                <a:lnTo>
                  <a:pt x="0" y="6911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" t="-188" r="-64" b="-20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36003" y="5068414"/>
            <a:ext cx="792742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0"/>
              </a:lnSpc>
            </a:pPr>
            <a:r>
              <a:rPr lang="en-US" sz="3800" spc="50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ВІДПОЧИНОК ІЗ ВЕЛИКИМ КОМФОРТОМ</a:t>
            </a:r>
          </a:p>
          <a:p>
            <a:pPr algn="l">
              <a:lnSpc>
                <a:spcPts val="4560"/>
              </a:lnSpc>
            </a:pPr>
            <a:endParaRPr lang="en-US" sz="3800" spc="505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7998" y="287998"/>
            <a:ext cx="20159996" cy="6336001"/>
          </a:xfrm>
          <a:custGeom>
            <a:avLst/>
            <a:gdLst/>
            <a:ahLst/>
            <a:cxnLst/>
            <a:rect l="l" t="t" r="r" b="b"/>
            <a:pathLst>
              <a:path w="20159996" h="6336001">
                <a:moveTo>
                  <a:pt x="0" y="0"/>
                </a:moveTo>
                <a:lnTo>
                  <a:pt x="20159996" y="0"/>
                </a:lnTo>
                <a:lnTo>
                  <a:pt x="20159996" y="6336001"/>
                </a:lnTo>
                <a:lnTo>
                  <a:pt x="0" y="6336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75996" y="5982986"/>
            <a:ext cx="3804771" cy="492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"/>
              </a:lnSpc>
            </a:pPr>
            <a:r>
              <a:rPr lang="en-US" sz="750" spc="10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Завдяки просторному салону HAVAL H5 ваш комфорт завжди на першому місці — навіть тоді, коли ви подорожуєте на другому ряду сидінь.</a:t>
            </a:r>
          </a:p>
          <a:p>
            <a:pPr algn="l">
              <a:lnSpc>
                <a:spcPts val="999"/>
              </a:lnSpc>
            </a:pPr>
            <a:endParaRPr lang="en-US" sz="750" spc="106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943958" y="5982891"/>
            <a:ext cx="4123420" cy="492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"/>
              </a:lnSpc>
            </a:pPr>
            <a:r>
              <a:rPr lang="en-US" sz="750" spc="10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Увага до власника HAVAL H5 починається з ергономіки водійського місця — з інформативної панелі приладів та зручного сидіння для далеких поїздок.</a:t>
            </a:r>
          </a:p>
          <a:p>
            <a:pPr algn="l">
              <a:lnSpc>
                <a:spcPts val="999"/>
              </a:lnSpc>
            </a:pPr>
            <a:endParaRPr lang="en-US" sz="750" spc="107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68001" y="0"/>
            <a:ext cx="10367991" cy="6911997"/>
          </a:xfrm>
          <a:custGeom>
            <a:avLst/>
            <a:gdLst/>
            <a:ahLst/>
            <a:cxnLst/>
            <a:rect l="l" t="t" r="r" b="b"/>
            <a:pathLst>
              <a:path w="10367991" h="6911997">
                <a:moveTo>
                  <a:pt x="0" y="0"/>
                </a:moveTo>
                <a:lnTo>
                  <a:pt x="10367991" y="0"/>
                </a:lnTo>
                <a:lnTo>
                  <a:pt x="10367991" y="6911997"/>
                </a:lnTo>
                <a:lnTo>
                  <a:pt x="0" y="6911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3" t="-184" r="-129" b="-1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7998" y="575996"/>
            <a:ext cx="4751994" cy="2718006"/>
          </a:xfrm>
          <a:custGeom>
            <a:avLst/>
            <a:gdLst/>
            <a:ahLst/>
            <a:cxnLst/>
            <a:rect l="l" t="t" r="r" b="b"/>
            <a:pathLst>
              <a:path w="4751994" h="2718006">
                <a:moveTo>
                  <a:pt x="0" y="0"/>
                </a:moveTo>
                <a:lnTo>
                  <a:pt x="4751994" y="0"/>
                </a:lnTo>
                <a:lnTo>
                  <a:pt x="4751994" y="2718006"/>
                </a:lnTo>
                <a:lnTo>
                  <a:pt x="0" y="2718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78" b="-47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7998" y="3617986"/>
            <a:ext cx="4751994" cy="2718006"/>
          </a:xfrm>
          <a:custGeom>
            <a:avLst/>
            <a:gdLst/>
            <a:ahLst/>
            <a:cxnLst/>
            <a:rect l="l" t="t" r="r" b="b"/>
            <a:pathLst>
              <a:path w="4751994" h="2718006">
                <a:moveTo>
                  <a:pt x="0" y="0"/>
                </a:moveTo>
                <a:lnTo>
                  <a:pt x="4751994" y="0"/>
                </a:lnTo>
                <a:lnTo>
                  <a:pt x="4751994" y="2718006"/>
                </a:lnTo>
                <a:lnTo>
                  <a:pt x="0" y="2718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9" t="-471" r="-282" b="-49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27999" y="5413029"/>
            <a:ext cx="4356354" cy="1061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950" spc="1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HAVAL H5 вражає ергономікою водійського місця.</a:t>
            </a:r>
          </a:p>
          <a:p>
            <a:pPr algn="l">
              <a:lnSpc>
                <a:spcPts val="1259"/>
              </a:lnSpc>
            </a:pPr>
            <a:r>
              <a:rPr lang="en-US" sz="950" spc="1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Усе — від розташування приладів, наявності фізичних кнопок керування повним приводом, простого й зрозумілого інтерфейсу мультимедійної системи до важеля АКПП — створено для зручності та безпеки власника автомобіля.</a:t>
            </a:r>
          </a:p>
          <a:p>
            <a:pPr algn="l">
              <a:lnSpc>
                <a:spcPts val="1259"/>
              </a:lnSpc>
            </a:pPr>
            <a:endParaRPr lang="en-US" sz="950" spc="12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327999" y="496919"/>
            <a:ext cx="3721551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spc="34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ДОСКОНАЛО ЕРГОНОМІЧНИЙ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7998" y="6366139"/>
            <a:ext cx="2007794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Функціональний важіль АКПП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7998" y="3324139"/>
            <a:ext cx="2321166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750" spc="11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Інформативна панель приладів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940</Words>
  <Application>Microsoft Office PowerPoint</Application>
  <PresentationFormat>Довільний</PresentationFormat>
  <Paragraphs>113</Paragraphs>
  <Slides>21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5" baseType="lpstr">
      <vt:lpstr>Montserrat</vt:lpstr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DIGITAL_HAVAL_H5_Catalog_288x192_11_10_2024_17979609327081069731.pdf</dc:title>
  <dc:creator>Борис Ткаленко</dc:creator>
  <cp:lastModifiedBy>Борис</cp:lastModifiedBy>
  <cp:revision>2</cp:revision>
  <dcterms:created xsi:type="dcterms:W3CDTF">2006-08-16T00:00:00Z</dcterms:created>
  <dcterms:modified xsi:type="dcterms:W3CDTF">2025-08-15T07:38:35Z</dcterms:modified>
  <dc:identifier>DAGwHelCZrY</dc:identifier>
</cp:coreProperties>
</file>